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23"/>
  </p:notesMasterIdLst>
  <p:sldIdLst>
    <p:sldId id="264" r:id="rId3"/>
    <p:sldId id="2147478093" r:id="rId4"/>
    <p:sldId id="10353" r:id="rId5"/>
    <p:sldId id="257" r:id="rId6"/>
    <p:sldId id="2147478096" r:id="rId7"/>
    <p:sldId id="260" r:id="rId8"/>
    <p:sldId id="261" r:id="rId9"/>
    <p:sldId id="457" r:id="rId10"/>
    <p:sldId id="2147478094" r:id="rId11"/>
    <p:sldId id="2147478095" r:id="rId12"/>
    <p:sldId id="2147478092" r:id="rId13"/>
    <p:sldId id="391" r:id="rId14"/>
    <p:sldId id="446" r:id="rId15"/>
    <p:sldId id="455" r:id="rId16"/>
    <p:sldId id="447" r:id="rId17"/>
    <p:sldId id="456" r:id="rId18"/>
    <p:sldId id="449" r:id="rId19"/>
    <p:sldId id="450" r:id="rId20"/>
    <p:sldId id="451"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orient="horz" pos="912" userDrawn="1">
          <p15:clr>
            <a:srgbClr val="A4A3A4"/>
          </p15:clr>
        </p15:guide>
        <p15:guide id="3" pos="576" userDrawn="1">
          <p15:clr>
            <a:srgbClr val="A4A3A4"/>
          </p15:clr>
        </p15:guide>
        <p15:guide id="4" pos="912" userDrawn="1">
          <p15:clr>
            <a:srgbClr val="A4A3A4"/>
          </p15:clr>
        </p15:guide>
        <p15:guide id="5" pos="6864" userDrawn="1">
          <p15:clr>
            <a:srgbClr val="A4A3A4"/>
          </p15:clr>
        </p15:guide>
        <p15:guide id="6" orient="horz" pos="816" userDrawn="1">
          <p15:clr>
            <a:srgbClr val="A4A3A4"/>
          </p15:clr>
        </p15:guide>
        <p15:guide id="7" orient="horz" pos="3840" userDrawn="1">
          <p15:clr>
            <a:srgbClr val="A4A3A4"/>
          </p15:clr>
        </p15:guide>
        <p15:guide id="8" orient="horz" pos="33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illieu, Robert (SAMHSA/CSAT/OD)" initials="BR(" lastIdx="9" clrIdx="6">
    <p:extLst>
      <p:ext uri="{19B8F6BF-5375-455C-9EA6-DF929625EA0E}">
        <p15:presenceInfo xmlns:p15="http://schemas.microsoft.com/office/powerpoint/2012/main" userId="S::Robert.Baillieu@samhsa.hhs.gov::d9327061-7d40-4390-9dee-27e5fc9195bc" providerId="AD"/>
      </p:ext>
    </p:extLst>
  </p:cmAuthor>
  <p:cmAuthor id="1" name="Peri, Radha" initials="PR" lastIdx="1" clrIdx="0">
    <p:extLst>
      <p:ext uri="{19B8F6BF-5375-455C-9EA6-DF929625EA0E}">
        <p15:presenceInfo xmlns:p15="http://schemas.microsoft.com/office/powerpoint/2012/main" userId="S::peri@rti.org::c5760093-a6cb-4a80-8975-6f669123c58d" providerId="AD"/>
      </p:ext>
    </p:extLst>
  </p:cmAuthor>
  <p:cmAuthor id="8" name="Ferdosi, Hamid (SAMHSA)" initials="FH(" lastIdx="4" clrIdx="7">
    <p:extLst>
      <p:ext uri="{19B8F6BF-5375-455C-9EA6-DF929625EA0E}">
        <p15:presenceInfo xmlns:p15="http://schemas.microsoft.com/office/powerpoint/2012/main" userId="S::Hamid.Ferdosi@samhsa.hhs.gov::4c7c11fd-1fb8-4a50-ae9d-6eaaa1bce900" providerId="AD"/>
      </p:ext>
    </p:extLst>
  </p:cmAuthor>
  <p:cmAuthor id="2" name="Cribb, Devon S." initials="CDS" lastIdx="54" clrIdx="1">
    <p:extLst>
      <p:ext uri="{19B8F6BF-5375-455C-9EA6-DF929625EA0E}">
        <p15:presenceInfo xmlns:p15="http://schemas.microsoft.com/office/powerpoint/2012/main" userId="Cribb, Devon S." providerId="None"/>
      </p:ext>
    </p:extLst>
  </p:cmAuthor>
  <p:cmAuthor id="9" name="Juliana, Patti (HHS/SAMHSA/CSAT/DPT)" initials="JP(" lastIdx="19" clrIdx="8">
    <p:extLst>
      <p:ext uri="{19B8F6BF-5375-455C-9EA6-DF929625EA0E}">
        <p15:presenceInfo xmlns:p15="http://schemas.microsoft.com/office/powerpoint/2012/main" userId="S::Patti.Juliana@samhsa.hhs.gov::d365b724-d31d-4095-b8a2-e770f2766967" providerId="AD"/>
      </p:ext>
    </p:extLst>
  </p:cmAuthor>
  <p:cmAuthor id="3" name="Cooney, Jennifer" initials="CJ" lastIdx="41" clrIdx="2">
    <p:extLst>
      <p:ext uri="{19B8F6BF-5375-455C-9EA6-DF929625EA0E}">
        <p15:presenceInfo xmlns:p15="http://schemas.microsoft.com/office/powerpoint/2012/main" userId="S::jgratton@rti.org::93b69e46-d501-4fcb-b186-0b2a8ca6bea8" providerId="AD"/>
      </p:ext>
    </p:extLst>
  </p:cmAuthor>
  <p:cmAuthor id="4" name="Piscopo, Kathryn (SAMHSA)" initials="PK(" lastIdx="137" clrIdx="3">
    <p:extLst>
      <p:ext uri="{19B8F6BF-5375-455C-9EA6-DF929625EA0E}">
        <p15:presenceInfo xmlns:p15="http://schemas.microsoft.com/office/powerpoint/2012/main" userId="S-1-5-21-1747495209-1248221918-2216747781-102755" providerId="AD"/>
      </p:ext>
    </p:extLst>
  </p:cmAuthor>
  <p:cmAuthor id="5" name="Han, Beth (SAMHSA/CBHSQ)" initials="HB(" lastIdx="6" clrIdx="4">
    <p:extLst>
      <p:ext uri="{19B8F6BF-5375-455C-9EA6-DF929625EA0E}">
        <p15:presenceInfo xmlns:p15="http://schemas.microsoft.com/office/powerpoint/2012/main" userId="S-1-5-21-1747495209-1248221918-2216747781-6874" providerId="AD"/>
      </p:ext>
    </p:extLst>
  </p:cmAuthor>
  <p:cmAuthor id="6" name="McCance-Katz, Elinore (SAMHSA/OAS)" initials="ME(" lastIdx="1" clrIdx="5">
    <p:extLst>
      <p:ext uri="{19B8F6BF-5375-455C-9EA6-DF929625EA0E}">
        <p15:presenceInfo xmlns:p15="http://schemas.microsoft.com/office/powerpoint/2012/main" userId="S-1-5-21-1747495209-1248221918-2216747781-182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A7"/>
    <a:srgbClr val="616161"/>
    <a:srgbClr val="4D4D4D"/>
    <a:srgbClr val="9A9A9A"/>
    <a:srgbClr val="575757"/>
    <a:srgbClr val="546876"/>
    <a:srgbClr val="1A6986"/>
    <a:srgbClr val="ED7D31"/>
    <a:srgbClr val="92D050"/>
    <a:srgbClr val="F69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2868" autoAdjust="0"/>
  </p:normalViewPr>
  <p:slideViewPr>
    <p:cSldViewPr>
      <p:cViewPr varScale="1">
        <p:scale>
          <a:sx n="103" d="100"/>
          <a:sy n="103" d="100"/>
        </p:scale>
        <p:origin x="876" y="108"/>
      </p:cViewPr>
      <p:guideLst>
        <p:guide orient="horz" pos="3186"/>
        <p:guide orient="horz" pos="912"/>
        <p:guide pos="576"/>
        <p:guide pos="912"/>
        <p:guide pos="6864"/>
        <p:guide orient="horz" pos="816"/>
        <p:guide orient="horz" pos="3840"/>
        <p:guide orient="horz" pos="331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37" d="100"/>
          <a:sy n="137" d="100"/>
        </p:scale>
        <p:origin x="460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7F355-539C-41C4-8A5F-6695E94B007A}" type="datetimeFigureOut">
              <a:rPr lang="en-US" smtClean="0"/>
              <a:t>2/29/2024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D4D8-51E3-41A7-8E1E-2B0FD5C81E29}" type="slidenum">
              <a:rPr lang="en-US" smtClean="0"/>
              <a:t>‹#›</a:t>
            </a:fld>
            <a:endParaRPr lang="en-US" dirty="0"/>
          </a:p>
        </p:txBody>
      </p:sp>
    </p:spTree>
    <p:extLst>
      <p:ext uri="{BB962C8B-B14F-4D97-AF65-F5344CB8AC3E}">
        <p14:creationId xmlns:p14="http://schemas.microsoft.com/office/powerpoint/2010/main" val="29264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title slide</a:t>
            </a:r>
          </a:p>
          <a:p>
            <a:pPr marL="171450" indent="-171450">
              <a:buFont typeface="Arial" panose="020B0604020202020204" pitchFamily="34" charset="0"/>
              <a:buChar char="•"/>
            </a:pPr>
            <a:r>
              <a:rPr lang="en-US" dirty="0"/>
              <a:t>Do not change colors</a:t>
            </a:r>
          </a:p>
          <a:p>
            <a:pPr marL="171450" indent="-171450">
              <a:buFont typeface="Arial" panose="020B0604020202020204" pitchFamily="34" charset="0"/>
              <a:buChar char="•"/>
            </a:pPr>
            <a:r>
              <a:rPr lang="en-US" dirty="0"/>
              <a:t>Add title where designated</a:t>
            </a:r>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a:t>
            </a:fld>
            <a:endParaRPr lang="en-US"/>
          </a:p>
        </p:txBody>
      </p:sp>
    </p:spTree>
    <p:extLst>
      <p:ext uri="{BB962C8B-B14F-4D97-AF65-F5344CB8AC3E}">
        <p14:creationId xmlns:p14="http://schemas.microsoft.com/office/powerpoint/2010/main" val="41219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00CA5-C9E2-475E-9613-BE49BB7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2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00CA5-C9E2-475E-9613-BE49BB7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08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00CA5-C9E2-475E-9613-BE49BB7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222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20</a:t>
            </a:fld>
            <a:endParaRPr lang="en-US"/>
          </a:p>
        </p:txBody>
      </p:sp>
    </p:spTree>
    <p:extLst>
      <p:ext uri="{BB962C8B-B14F-4D97-AF65-F5344CB8AC3E}">
        <p14:creationId xmlns:p14="http://schemas.microsoft.com/office/powerpoint/2010/main" val="113357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The SAMHSA Strategic Plan will provide a roadmap to carry out the vision and mission of SAMHSA over the next four years.  We posted an Interim Strategic Plan in November 2022 which highlights our new mission, vision, priorities and guiding principles.  The full plan is still under development and </a:t>
            </a:r>
            <a:r>
              <a:rPr lang="en-US" sz="1200" dirty="0" err="1"/>
              <a:t>wasposted</a:t>
            </a:r>
            <a:r>
              <a:rPr lang="en-US" sz="1200" dirty="0"/>
              <a:t> on out website for public comment on April 11, 2023 – comment period closes  April 27</a:t>
            </a:r>
            <a:r>
              <a:rPr lang="en-US" sz="1200" baseline="30000" dirty="0"/>
              <a:t>th</a:t>
            </a:r>
            <a:r>
              <a:rPr lang="en-US" sz="1200" dirty="0"/>
              <a:t>..</a:t>
            </a:r>
          </a:p>
          <a:p>
            <a:pPr marL="0" indent="0">
              <a:spcAft>
                <a:spcPts val="600"/>
              </a:spcAft>
              <a:buFont typeface="Arial" panose="020B0604020202020204" pitchFamily="34" charset="0"/>
              <a:buNone/>
            </a:pPr>
            <a:endParaRPr lang="en-US" dirty="0"/>
          </a:p>
          <a:p>
            <a:pPr marL="171450" indent="-171450">
              <a:spcAft>
                <a:spcPts val="600"/>
              </a:spcAft>
              <a:buFont typeface="Arial" panose="020B0604020202020204" pitchFamily="34" charset="0"/>
              <a:buChar char="•"/>
            </a:pPr>
            <a:r>
              <a:rPr lang="en-US" dirty="0"/>
              <a:t>As an agency, we are especially aware that addressing some of our nation’s toughest challenges requires a dedicated, diverse, and highly skilled staff, talented and engaged leadership, and a culture that fosters innovation, collaboration, and data-driven solutions. </a:t>
            </a:r>
          </a:p>
          <a:p>
            <a:endParaRPr lang="en-US" dirty="0"/>
          </a:p>
        </p:txBody>
      </p:sp>
      <p:sp>
        <p:nvSpPr>
          <p:cNvPr id="4" name="Slide Number Placeholder 3"/>
          <p:cNvSpPr>
            <a:spLocks noGrp="1"/>
          </p:cNvSpPr>
          <p:nvPr>
            <p:ph type="sldNum" sz="quarter" idx="5"/>
          </p:nvPr>
        </p:nvSpPr>
        <p:spPr/>
        <p:txBody>
          <a:bodyPr/>
          <a:lstStyle/>
          <a:p>
            <a:fld id="{A40EBAF4-6631-432C-983A-58CA6AC87A91}" type="slidenum">
              <a:rPr lang="en-US" smtClean="0"/>
              <a:t>3</a:t>
            </a:fld>
            <a:endParaRPr lang="en-US"/>
          </a:p>
        </p:txBody>
      </p:sp>
    </p:spTree>
    <p:extLst>
      <p:ext uri="{BB962C8B-B14F-4D97-AF65-F5344CB8AC3E}">
        <p14:creationId xmlns:p14="http://schemas.microsoft.com/office/powerpoint/2010/main" val="129131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2000" b="0" i="0" dirty="0">
              <a:solidFill>
                <a:srgbClr val="4A4A4A"/>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defTabSz="966612">
              <a:defRPr/>
            </a:pPr>
            <a:fld id="{A40EBAF4-6631-432C-983A-58CA6AC87A91}" type="slidenum">
              <a:rPr lang="en-US">
                <a:solidFill>
                  <a:prstClr val="black"/>
                </a:solidFill>
                <a:latin typeface="Calibri" panose="020F0502020204030204"/>
              </a:rPr>
              <a:pPr defTabSz="96661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0405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11</a:t>
            </a:fld>
            <a:endParaRPr lang="en-US" dirty="0"/>
          </a:p>
        </p:txBody>
      </p:sp>
    </p:spTree>
    <p:extLst>
      <p:ext uri="{BB962C8B-B14F-4D97-AF65-F5344CB8AC3E}">
        <p14:creationId xmlns:p14="http://schemas.microsoft.com/office/powerpoint/2010/main" val="296313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https://www.samhsa.gov/about-us/data-strategy</a:t>
            </a:r>
          </a:p>
        </p:txBody>
      </p:sp>
      <p:sp>
        <p:nvSpPr>
          <p:cNvPr id="4" name="Slide Number Placeholder 3"/>
          <p:cNvSpPr>
            <a:spLocks noGrp="1"/>
          </p:cNvSpPr>
          <p:nvPr>
            <p:ph type="sldNum" sz="quarter" idx="10"/>
          </p:nvPr>
        </p:nvSpPr>
        <p:spPr/>
        <p:txBody>
          <a:bodyPr/>
          <a:lstStyle/>
          <a:p>
            <a:fld id="{47BDD4D8-51E3-41A7-8E1E-2B0FD5C81E29}" type="slidenum">
              <a:rPr lang="en-US" smtClean="0"/>
              <a:t>12</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00CA5-C9E2-475E-9613-BE49BB7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64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00CA5-C9E2-475E-9613-BE49BB7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6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00CA5-C9E2-475E-9613-BE49BB7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61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00CA5-C9E2-475E-9613-BE49BB74B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64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956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CD45-B9F4-4787-84E6-44274D2009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01DDE5-B1EC-47B3-A289-11D931BE5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F7C962-6FB5-4D03-B913-137BB2688970}"/>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5" name="Footer Placeholder 4">
            <a:extLst>
              <a:ext uri="{FF2B5EF4-FFF2-40B4-BE49-F238E27FC236}">
                <a16:creationId xmlns:a16="http://schemas.microsoft.com/office/drawing/2014/main" id="{62C832A3-8575-4920-B8B3-3ED121F4E5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E13D23-3B17-41F2-BD93-08191FE607B5}"/>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47091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8A06-F95A-4EBD-B81B-49B7E417E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A6918-765A-4F80-BEA2-F1C21BB3E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CA139C-C983-49CF-BE91-F91F3FAFA1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F0C149-BB60-4E7E-AC3D-3F2941A322F2}"/>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6" name="Footer Placeholder 5">
            <a:extLst>
              <a:ext uri="{FF2B5EF4-FFF2-40B4-BE49-F238E27FC236}">
                <a16:creationId xmlns:a16="http://schemas.microsoft.com/office/drawing/2014/main" id="{412C2D68-4401-4DD0-BEC2-BD1350C6AF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532222-D3AD-4477-8456-90578018D260}"/>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348131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1BA8-E727-4172-A4AC-56F0F92ABA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09E6B-3FE4-4618-B744-195D58B11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A55865-51B2-4C7C-B918-F52F700A7A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555C4-985D-46E3-AB0A-35AA1C171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51F67F-2976-4FDE-A57B-33BFB54EA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6B145-312E-4068-89F0-35AB1FBEDAB0}"/>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8" name="Footer Placeholder 7">
            <a:extLst>
              <a:ext uri="{FF2B5EF4-FFF2-40B4-BE49-F238E27FC236}">
                <a16:creationId xmlns:a16="http://schemas.microsoft.com/office/drawing/2014/main" id="{A3B0AF53-DB5C-4AF7-A337-1EAA958A9E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39A946-B4DE-473D-B71F-5CE56BDD961B}"/>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233854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573A-A499-4F8C-968C-95DCA2AF51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5BDE6D-11F4-4BFD-860B-98F693FF1885}"/>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4" name="Footer Placeholder 3">
            <a:extLst>
              <a:ext uri="{FF2B5EF4-FFF2-40B4-BE49-F238E27FC236}">
                <a16:creationId xmlns:a16="http://schemas.microsoft.com/office/drawing/2014/main" id="{B5D101ED-C7A5-4962-9176-F847499F7A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004537-11BE-4CFB-967F-1034977422F7}"/>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95691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AAEE0-607B-4CAE-9982-BDBBA150762F}"/>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3" name="Footer Placeholder 2">
            <a:extLst>
              <a:ext uri="{FF2B5EF4-FFF2-40B4-BE49-F238E27FC236}">
                <a16:creationId xmlns:a16="http://schemas.microsoft.com/office/drawing/2014/main" id="{E5C7D551-320B-47B8-A436-C191C3FBFD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70C6E1-ECBE-4A5A-85E3-F0797D21A3A1}"/>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3633998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9100-581D-4638-AE9F-F3EC29115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AFCF9F-2977-46D2-BF10-6B9B8ECF9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3BC27A-61CA-4B56-AC07-0EFEB3C2C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5C3D0-09FD-4F24-9BAE-54F64D8DE345}"/>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6" name="Footer Placeholder 5">
            <a:extLst>
              <a:ext uri="{FF2B5EF4-FFF2-40B4-BE49-F238E27FC236}">
                <a16:creationId xmlns:a16="http://schemas.microsoft.com/office/drawing/2014/main" id="{F33C83A5-CB4F-41C9-AF23-0F6981F469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F7EEB5-6A7C-49AD-8674-8F33644F1FDD}"/>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5591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AB4E-CC4B-45ED-A975-CAB42621E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E1D78-0E2E-4B38-A0D2-CEA3233C0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BD1D49-EC2F-42BA-A275-147CF8596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9CFBF-0E45-4723-8FA1-49A8F523EA4E}"/>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6" name="Footer Placeholder 5">
            <a:extLst>
              <a:ext uri="{FF2B5EF4-FFF2-40B4-BE49-F238E27FC236}">
                <a16:creationId xmlns:a16="http://schemas.microsoft.com/office/drawing/2014/main" id="{F2512A0D-8E0A-409E-86FF-B0268F9853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341162-C95C-4D4A-9B21-FAE3FF85BC1F}"/>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285648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BD2B-FF93-4EF9-A10D-509DC8B1A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461F4E-1985-47A1-B189-6A66A205ED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2EF3B-BA0E-4298-B7E9-DD940C843AA2}"/>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5" name="Footer Placeholder 4">
            <a:extLst>
              <a:ext uri="{FF2B5EF4-FFF2-40B4-BE49-F238E27FC236}">
                <a16:creationId xmlns:a16="http://schemas.microsoft.com/office/drawing/2014/main" id="{A8ECB584-F903-470A-B523-D65AA83E82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298FA0-FB0A-4FD0-BC43-3ECA875E431E}"/>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2051502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15966-D521-48A3-B885-30800FCA40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08F8FE-6C23-4DFE-B081-5F02CDDDE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445F0-8A43-4A8F-A5B8-6532A195B4DD}"/>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5" name="Footer Placeholder 4">
            <a:extLst>
              <a:ext uri="{FF2B5EF4-FFF2-40B4-BE49-F238E27FC236}">
                <a16:creationId xmlns:a16="http://schemas.microsoft.com/office/drawing/2014/main" id="{1C7C720A-E499-44A2-8867-ADA0AFF941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CE237-D409-4469-9F0B-3B9BDD2725F2}"/>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3971568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0" y="5653969"/>
            <a:ext cx="12192000" cy="1071727"/>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414792" y="7"/>
            <a:ext cx="11777209" cy="550067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3" y="7"/>
            <a:ext cx="414793" cy="550067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2434897" y="2607570"/>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userDrawn="1">
            <p:ph type="ctrTitle"/>
          </p:nvPr>
        </p:nvSpPr>
        <p:spPr>
          <a:xfrm>
            <a:off x="1710942" y="227361"/>
            <a:ext cx="10235444" cy="552283"/>
          </a:xfrm>
          <a:prstGeom prst="rect">
            <a:avLst/>
          </a:prstGeom>
        </p:spPr>
        <p:txBody>
          <a:bodyPr>
            <a:normAutofit/>
          </a:bodyPr>
          <a:lstStyle>
            <a:lvl1pPr algn="r">
              <a:defRPr sz="48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46" y="5769649"/>
            <a:ext cx="3788833" cy="825500"/>
          </a:xfrm>
        </p:spPr>
        <p:txBody>
          <a:bodyPr anchor="ctr">
            <a:normAutofit/>
          </a:bodyPr>
          <a:lstStyle>
            <a:lvl1pPr marL="0" indent="0">
              <a:buNone/>
              <a:defRPr sz="24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8" y="2607569"/>
            <a:ext cx="9511487" cy="2600047"/>
          </a:xfrm>
        </p:spPr>
        <p:txBody>
          <a:bodyPr anchor="ctr">
            <a:normAutofit/>
          </a:bodyPr>
          <a:lstStyle>
            <a:lvl1pPr marL="0" indent="0" algn="r">
              <a:buNone/>
              <a:defRPr sz="2933">
                <a:solidFill>
                  <a:srgbClr val="FFFFFF"/>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grpSp>
        <p:nvGrpSpPr>
          <p:cNvPr id="15" name="Group 14"/>
          <p:cNvGrpSpPr/>
          <p:nvPr userDrawn="1"/>
        </p:nvGrpSpPr>
        <p:grpSpPr>
          <a:xfrm>
            <a:off x="8940800" y="5726385"/>
            <a:ext cx="3005579" cy="927223"/>
            <a:chOff x="5991773" y="5731961"/>
            <a:chExt cx="2968012" cy="915633"/>
          </a:xfrm>
        </p:grpSpPr>
        <p:pic>
          <p:nvPicPr>
            <p:cNvPr id="16" name="Picture 1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31688826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652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423341" y="1319567"/>
            <a:ext cx="11159059" cy="1219200"/>
          </a:xfrm>
        </p:spPr>
        <p:txBody>
          <a:bodyPr>
            <a:normAutofit/>
          </a:bodyPr>
          <a:lstStyle>
            <a:lvl1pPr marL="0" indent="0" algn="ctr">
              <a:buNone/>
              <a:defRPr sz="3467"/>
            </a:lvl1pPr>
          </a:lstStyle>
          <a:p>
            <a:pPr lvl="0"/>
            <a:r>
              <a:rPr lang="en-US" dirty="0"/>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423341" y="2573265"/>
            <a:ext cx="11159059" cy="1219200"/>
          </a:xfrm>
        </p:spPr>
        <p:txBody>
          <a:bodyPr/>
          <a:lstStyle>
            <a:lvl1pPr marL="0" indent="0" algn="ctr">
              <a:buNone/>
              <a:defRPr sz="2667"/>
            </a:lvl1pPr>
          </a:lstStyle>
          <a:p>
            <a:pPr lvl="0"/>
            <a:r>
              <a:rPr lang="en-US" dirty="0"/>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423341" y="3941645"/>
            <a:ext cx="11159059" cy="1219200"/>
          </a:xfrm>
        </p:spPr>
        <p:txBody>
          <a:bodyPr>
            <a:normAutofit/>
          </a:bodyPr>
          <a:lstStyle>
            <a:lvl1pPr marL="0" indent="0" algn="ctr">
              <a:buNone/>
              <a:defRPr sz="5333"/>
            </a:lvl1pPr>
          </a:lstStyle>
          <a:p>
            <a:pPr lvl="0"/>
            <a:r>
              <a:rPr lang="en-US" dirty="0"/>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423341" y="5555690"/>
            <a:ext cx="11159059" cy="704092"/>
          </a:xfrm>
        </p:spPr>
        <p:txBody>
          <a:bodyPr>
            <a:norm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81796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398052403"/>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74285743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960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1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0" y="5653963"/>
            <a:ext cx="12192000" cy="1071727"/>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414792" y="2"/>
            <a:ext cx="11777208" cy="550067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2"/>
            <a:ext cx="414792" cy="550067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434894" y="2607565"/>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userDrawn="1">
            <p:ph type="ctrTitle"/>
          </p:nvPr>
        </p:nvSpPr>
        <p:spPr>
          <a:xfrm>
            <a:off x="1710939" y="227361"/>
            <a:ext cx="10235443" cy="552283"/>
          </a:xfrm>
          <a:prstGeom prst="rect">
            <a:avLst/>
          </a:prstGeom>
        </p:spPr>
        <p:txBody>
          <a:bodyPr>
            <a:normAutofit/>
          </a:bodyPr>
          <a:lstStyle>
            <a:lvl1pPr algn="r">
              <a:defRPr sz="48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42" y="5769643"/>
            <a:ext cx="3788833" cy="825500"/>
          </a:xfrm>
        </p:spPr>
        <p:txBody>
          <a:bodyPr anchor="ctr">
            <a:normAutofit/>
          </a:bodyPr>
          <a:lstStyle>
            <a:lvl1pPr marL="0" indent="0">
              <a:buNone/>
              <a:defRPr sz="24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5" y="2607563"/>
            <a:ext cx="9511485" cy="2600047"/>
          </a:xfrm>
        </p:spPr>
        <p:txBody>
          <a:bodyPr anchor="ctr">
            <a:normAutofit/>
          </a:bodyPr>
          <a:lstStyle>
            <a:lvl1pPr marL="0" indent="0" algn="r">
              <a:buNone/>
              <a:defRPr sz="2933">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grpSp>
        <p:nvGrpSpPr>
          <p:cNvPr id="15" name="Group 14"/>
          <p:cNvGrpSpPr/>
          <p:nvPr userDrawn="1"/>
        </p:nvGrpSpPr>
        <p:grpSpPr>
          <a:xfrm>
            <a:off x="8940800" y="5726379"/>
            <a:ext cx="3005579" cy="927223"/>
            <a:chOff x="5991773" y="5731961"/>
            <a:chExt cx="2968012" cy="915633"/>
          </a:xfrm>
        </p:grpSpPr>
        <p:pic>
          <p:nvPicPr>
            <p:cNvPr id="16" name="Picture 1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22348920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5407-EECA-4838-B84F-D55E6658FE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EEDAB1-020D-4E98-850B-216132097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C8C8E7-5E4A-4BE3-8381-7E12C5E350DE}"/>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5" name="Footer Placeholder 4">
            <a:extLst>
              <a:ext uri="{FF2B5EF4-FFF2-40B4-BE49-F238E27FC236}">
                <a16:creationId xmlns:a16="http://schemas.microsoft.com/office/drawing/2014/main" id="{4AA73DA8-2FFB-4610-B453-5B53469E49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AD5B2-D2BC-49B9-A7E8-C7445C74A8CC}"/>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264934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0A74-6CF6-4A9C-A484-4C6884B97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CC8515-AA36-46F1-AB59-5A8AA1DD4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9B4EF-3688-4DCA-A9AE-2DC9AEE70885}"/>
              </a:ext>
            </a:extLst>
          </p:cNvPr>
          <p:cNvSpPr>
            <a:spLocks noGrp="1"/>
          </p:cNvSpPr>
          <p:nvPr>
            <p:ph type="dt" sz="half" idx="10"/>
          </p:nvPr>
        </p:nvSpPr>
        <p:spPr/>
        <p:txBody>
          <a:bodyPr/>
          <a:lstStyle/>
          <a:p>
            <a:fld id="{F39C2859-B798-468B-82BB-1EC80920516A}" type="datetimeFigureOut">
              <a:rPr lang="en-US" smtClean="0"/>
              <a:t>2/29/2024</a:t>
            </a:fld>
            <a:endParaRPr lang="en-US" dirty="0"/>
          </a:p>
        </p:txBody>
      </p:sp>
      <p:sp>
        <p:nvSpPr>
          <p:cNvPr id="5" name="Footer Placeholder 4">
            <a:extLst>
              <a:ext uri="{FF2B5EF4-FFF2-40B4-BE49-F238E27FC236}">
                <a16:creationId xmlns:a16="http://schemas.microsoft.com/office/drawing/2014/main" id="{B9ABAEB8-0989-4FAF-9440-21B6A6F1C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193418-6ACD-4273-92B8-AE08C7B20021}"/>
              </a:ext>
            </a:extLst>
          </p:cNvPr>
          <p:cNvSpPr>
            <a:spLocks noGrp="1"/>
          </p:cNvSpPr>
          <p:nvPr>
            <p:ph type="sldNum" sz="quarter" idx="12"/>
          </p:nvPr>
        </p:nvSpPr>
        <p:spPr/>
        <p:txBody>
          <a:bodyPr/>
          <a:lstStyle/>
          <a:p>
            <a:fld id="{C5ACD161-48DE-4A06-853B-060B12F7657E}" type="slidenum">
              <a:rPr lang="en-US" smtClean="0"/>
              <a:t>‹#›</a:t>
            </a:fld>
            <a:endParaRPr lang="en-US" dirty="0"/>
          </a:p>
        </p:txBody>
      </p:sp>
    </p:spTree>
    <p:extLst>
      <p:ext uri="{BB962C8B-B14F-4D97-AF65-F5344CB8AC3E}">
        <p14:creationId xmlns:p14="http://schemas.microsoft.com/office/powerpoint/2010/main" val="290503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26410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81" r:id="rId7"/>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34B30-94D7-4F0D-991B-6E20B892E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4A229F-FA64-4783-9FA8-C0EF46AC0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0BFE4-DA16-46C0-A6FE-691C80DB0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C2859-B798-468B-82BB-1EC80920516A}" type="datetimeFigureOut">
              <a:rPr lang="en-US" smtClean="0"/>
              <a:t>2/29/2024</a:t>
            </a:fld>
            <a:endParaRPr lang="en-US" dirty="0"/>
          </a:p>
        </p:txBody>
      </p:sp>
      <p:sp>
        <p:nvSpPr>
          <p:cNvPr id="5" name="Footer Placeholder 4">
            <a:extLst>
              <a:ext uri="{FF2B5EF4-FFF2-40B4-BE49-F238E27FC236}">
                <a16:creationId xmlns:a16="http://schemas.microsoft.com/office/drawing/2014/main" id="{C0176576-C83C-4734-B8BD-0AA462E8B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435870-5F7A-42E2-A388-85F0331A1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CD161-48DE-4A06-853B-060B12F7657E}" type="slidenum">
              <a:rPr lang="en-US" smtClean="0"/>
              <a:t>‹#›</a:t>
            </a:fld>
            <a:endParaRPr lang="en-US" dirty="0"/>
          </a:p>
        </p:txBody>
      </p:sp>
    </p:spTree>
    <p:extLst>
      <p:ext uri="{BB962C8B-B14F-4D97-AF65-F5344CB8AC3E}">
        <p14:creationId xmlns:p14="http://schemas.microsoft.com/office/powerpoint/2010/main" val="7644703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samhsa.gov/about-us/who-we-are/offices-centers/csap/fentanyl-awareness-youth-challen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irna.Herrera@SAMHSA.hhs.gov"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notesSlide" Target="../notesSlides/notesSlide3.xml"/><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store.samhsa.gov/product/overdose-prevention-response-toolkit/pep23-03-00-0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www.samhsa.gov/find-help/harm-reduction/framew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EE626-EEC0-43FB-B603-AA0AC5C12AF2}"/>
              </a:ext>
            </a:extLst>
          </p:cNvPr>
          <p:cNvSpPr>
            <a:spLocks noGrp="1"/>
          </p:cNvSpPr>
          <p:nvPr>
            <p:ph type="ctrTitle"/>
          </p:nvPr>
        </p:nvSpPr>
        <p:spPr>
          <a:xfrm>
            <a:off x="816078" y="227361"/>
            <a:ext cx="11130303" cy="2102884"/>
          </a:xfrm>
        </p:spPr>
        <p:txBody>
          <a:bodyPr>
            <a:normAutofit/>
          </a:bodyPr>
          <a:lstStyle/>
          <a:p>
            <a:r>
              <a:rPr lang="en-US" dirty="0"/>
              <a:t>SAMHSA Updates</a:t>
            </a:r>
          </a:p>
        </p:txBody>
      </p:sp>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p:txBody>
          <a:bodyPr/>
          <a:lstStyle/>
          <a:p>
            <a:r>
              <a:rPr lang="en-US" dirty="0"/>
              <a:t>Mirna Herrera, MA MT-BC, CPS</a:t>
            </a:r>
          </a:p>
          <a:p>
            <a:r>
              <a:rPr lang="en-US" dirty="0"/>
              <a:t>Regional Behavioral Health Advisor</a:t>
            </a:r>
          </a:p>
          <a:p>
            <a:r>
              <a:rPr lang="en-US" dirty="0"/>
              <a:t>Substance Abuse and Mental Health Services Administration</a:t>
            </a:r>
          </a:p>
          <a:p>
            <a:r>
              <a:rPr lang="en-US" dirty="0"/>
              <a:t>U.S. Department of Health and Human Services</a:t>
            </a:r>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p:txBody>
          <a:bodyPr>
            <a:normAutofit/>
          </a:bodyPr>
          <a:lstStyle/>
          <a:p>
            <a:r>
              <a:rPr lang="en-US" dirty="0"/>
              <a:t>03/04/2024</a:t>
            </a:r>
          </a:p>
        </p:txBody>
      </p:sp>
    </p:spTree>
    <p:extLst>
      <p:ext uri="{BB962C8B-B14F-4D97-AF65-F5344CB8AC3E}">
        <p14:creationId xmlns:p14="http://schemas.microsoft.com/office/powerpoint/2010/main" val="3025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7F96-EA7D-9B53-E4A8-510D57F82AE9}"/>
              </a:ext>
            </a:extLst>
          </p:cNvPr>
          <p:cNvSpPr>
            <a:spLocks noGrp="1"/>
          </p:cNvSpPr>
          <p:nvPr>
            <p:ph type="title"/>
          </p:nvPr>
        </p:nvSpPr>
        <p:spPr/>
        <p:txBody>
          <a:bodyPr/>
          <a:lstStyle/>
          <a:p>
            <a:r>
              <a:rPr lang="en-US" dirty="0"/>
              <a:t>Current Recovery Focused NOFOs</a:t>
            </a:r>
          </a:p>
        </p:txBody>
      </p:sp>
      <p:sp>
        <p:nvSpPr>
          <p:cNvPr id="3" name="Content Placeholder 2">
            <a:extLst>
              <a:ext uri="{FF2B5EF4-FFF2-40B4-BE49-F238E27FC236}">
                <a16:creationId xmlns:a16="http://schemas.microsoft.com/office/drawing/2014/main" id="{703F87A2-2B36-1CE2-270B-F381C8CA1BB1}"/>
              </a:ext>
            </a:extLst>
          </p:cNvPr>
          <p:cNvSpPr>
            <a:spLocks noGrp="1"/>
          </p:cNvSpPr>
          <p:nvPr>
            <p:ph idx="1"/>
          </p:nvPr>
        </p:nvSpPr>
        <p:spPr>
          <a:xfrm>
            <a:off x="152400" y="991761"/>
            <a:ext cx="12039600" cy="4957763"/>
          </a:xfrm>
        </p:spPr>
        <p:txBody>
          <a:bodyPr/>
          <a:lstStyle/>
          <a:p>
            <a:pPr marL="342900" marR="0" lvl="0" indent="-342900">
              <a:lnSpc>
                <a:spcPct val="200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Building Communities of Recovery: </a:t>
            </a:r>
            <a:r>
              <a:rPr lang="en-US" sz="1800" dirty="0">
                <a:effectLst/>
                <a:latin typeface="Calibri" panose="020F0502020204030204" pitchFamily="34" charset="0"/>
                <a:ea typeface="Calibri" panose="020F0502020204030204" pitchFamily="34" charset="0"/>
                <a:cs typeface="Times New Roman" panose="02020603050405020304" pitchFamily="18" charset="0"/>
              </a:rPr>
              <a:t>Closes April 29</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Statewide Consumer Network Program: </a:t>
            </a:r>
            <a:r>
              <a:rPr lang="en-US" sz="1800" dirty="0">
                <a:effectLst/>
                <a:latin typeface="Calibri" panose="020F0502020204030204" pitchFamily="34" charset="0"/>
                <a:ea typeface="Calibri" panose="020F0502020204030204" pitchFamily="34" charset="0"/>
                <a:cs typeface="Times New Roman" panose="02020603050405020304" pitchFamily="18" charset="0"/>
              </a:rPr>
              <a:t>Closes April 8</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800" b="1" dirty="0">
                <a:latin typeface="Calibri" panose="020F0502020204030204" pitchFamily="34" charset="0"/>
                <a:ea typeface="Calibri" panose="020F0502020204030204" pitchFamily="34" charset="0"/>
                <a:cs typeface="Times New Roman" panose="02020603050405020304" pitchFamily="18" charset="0"/>
              </a:rPr>
              <a:t>Statewide Family Network Program: </a:t>
            </a:r>
            <a:r>
              <a:rPr lang="en-US" sz="1800" dirty="0">
                <a:latin typeface="Calibri" panose="020F0502020204030204" pitchFamily="34" charset="0"/>
                <a:ea typeface="Calibri" panose="020F0502020204030204" pitchFamily="34" charset="0"/>
                <a:cs typeface="Times New Roman" panose="02020603050405020304" pitchFamily="18" charset="0"/>
              </a:rPr>
              <a:t>Closes April 8</a:t>
            </a:r>
            <a:r>
              <a:rPr lang="en-US" sz="1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800" b="1" dirty="0">
                <a:latin typeface="Calibri" panose="020F0502020204030204" pitchFamily="34" charset="0"/>
                <a:ea typeface="Calibri" panose="020F0502020204030204" pitchFamily="34" charset="0"/>
                <a:cs typeface="Times New Roman" panose="02020603050405020304" pitchFamily="18" charset="0"/>
              </a:rPr>
              <a:t>Grants to Expand Substance Use Disorder Treatment Capacity in Adult and Family Treatment Drug Courts: </a:t>
            </a:r>
            <a:r>
              <a:rPr lang="en-US" sz="1800" dirty="0">
                <a:latin typeface="Calibri" panose="020F0502020204030204" pitchFamily="34" charset="0"/>
                <a:ea typeface="Calibri" panose="020F0502020204030204" pitchFamily="34" charset="0"/>
                <a:cs typeface="Times New Roman" panose="02020603050405020304" pitchFamily="18" charset="0"/>
              </a:rPr>
              <a:t>Closes April 1st</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3C4B8BFC-2199-9E9A-BE65-E75D8100BCE5}"/>
              </a:ext>
            </a:extLst>
          </p:cNvPr>
          <p:cNvSpPr txBox="1"/>
          <p:nvPr/>
        </p:nvSpPr>
        <p:spPr>
          <a:xfrm>
            <a:off x="2978960" y="4191000"/>
            <a:ext cx="6097554" cy="646331"/>
          </a:xfrm>
          <a:prstGeom prst="rect">
            <a:avLst/>
          </a:prstGeom>
          <a:noFill/>
        </p:spPr>
        <p:txBody>
          <a:bodyPr wrap="square">
            <a:spAutoFit/>
          </a:bodyPr>
          <a:lstStyle/>
          <a:p>
            <a:pPr algn="ctr"/>
            <a:r>
              <a:rPr lang="en-US" dirty="0"/>
              <a:t>For more information on each grant: </a:t>
            </a:r>
          </a:p>
          <a:p>
            <a:r>
              <a:rPr lang="en-US" dirty="0"/>
              <a:t>https://www.samhsa.gov/grants/grants-dashboard</a:t>
            </a:r>
          </a:p>
        </p:txBody>
      </p:sp>
    </p:spTree>
    <p:extLst>
      <p:ext uri="{BB962C8B-B14F-4D97-AF65-F5344CB8AC3E}">
        <p14:creationId xmlns:p14="http://schemas.microsoft.com/office/powerpoint/2010/main" val="60167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5567FB2B-A31D-90D5-207A-36D394D98C30}"/>
              </a:ext>
            </a:extLst>
          </p:cNvPr>
          <p:cNvSpPr/>
          <p:nvPr/>
        </p:nvSpPr>
        <p:spPr>
          <a:xfrm>
            <a:off x="7483151" y="2512644"/>
            <a:ext cx="4001448" cy="3626899"/>
          </a:xfrm>
          <a:prstGeom prst="ellipse">
            <a:avLst/>
          </a:prstGeom>
          <a:solidFill>
            <a:srgbClr val="D3E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05911E-C5C3-CF64-E6B6-956813DEA1ED}"/>
              </a:ext>
            </a:extLst>
          </p:cNvPr>
          <p:cNvSpPr>
            <a:spLocks noGrp="1"/>
          </p:cNvSpPr>
          <p:nvPr>
            <p:ph type="title"/>
          </p:nvPr>
        </p:nvSpPr>
        <p:spPr/>
        <p:txBody>
          <a:bodyPr>
            <a:normAutofit/>
          </a:bodyPr>
          <a:lstStyle/>
          <a:p>
            <a:endParaRPr lang="en-US" dirty="0"/>
          </a:p>
        </p:txBody>
      </p:sp>
      <p:pic>
        <p:nvPicPr>
          <p:cNvPr id="2050" name="Picture 2" descr="FentAlert: Empowering Youth for Safer Choices - SAMHSA Fentanyl Awareness Youth Challenge">
            <a:extLst>
              <a:ext uri="{FF2B5EF4-FFF2-40B4-BE49-F238E27FC236}">
                <a16:creationId xmlns:a16="http://schemas.microsoft.com/office/drawing/2014/main" id="{F0085EEE-9B11-28FC-A837-966007482A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284203" cy="238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qr code on a white background&#10;&#10;Description automatically generated">
            <a:hlinkClick r:id="rId4"/>
            <a:extLst>
              <a:ext uri="{FF2B5EF4-FFF2-40B4-BE49-F238E27FC236}">
                <a16:creationId xmlns:a16="http://schemas.microsoft.com/office/drawing/2014/main" id="{68C1025C-97F9-B980-7F4D-D7559B4FAF07}"/>
              </a:ext>
            </a:extLst>
          </p:cNvPr>
          <p:cNvPicPr>
            <a:picLocks noChangeAspect="1"/>
          </p:cNvPicPr>
          <p:nvPr/>
        </p:nvPicPr>
        <p:blipFill rotWithShape="1">
          <a:blip r:embed="rId5"/>
          <a:srcRect l="8822" t="6592" r="7263" b="28944"/>
          <a:stretch/>
        </p:blipFill>
        <p:spPr>
          <a:xfrm>
            <a:off x="8294914" y="3074206"/>
            <a:ext cx="2450338" cy="2440186"/>
          </a:xfrm>
          <a:prstGeom prst="rect">
            <a:avLst/>
          </a:prstGeom>
        </p:spPr>
      </p:pic>
      <p:pic>
        <p:nvPicPr>
          <p:cNvPr id="11" name="Picture 10">
            <a:extLst>
              <a:ext uri="{FF2B5EF4-FFF2-40B4-BE49-F238E27FC236}">
                <a16:creationId xmlns:a16="http://schemas.microsoft.com/office/drawing/2014/main" id="{01B98858-B817-6E99-28FA-F281E96FBC4B}"/>
              </a:ext>
            </a:extLst>
          </p:cNvPr>
          <p:cNvPicPr>
            <a:picLocks noChangeAspect="1"/>
          </p:cNvPicPr>
          <p:nvPr/>
        </p:nvPicPr>
        <p:blipFill>
          <a:blip r:embed="rId6"/>
          <a:stretch>
            <a:fillRect/>
          </a:stretch>
        </p:blipFill>
        <p:spPr>
          <a:xfrm>
            <a:off x="627037" y="2773673"/>
            <a:ext cx="6218915" cy="1926377"/>
          </a:xfrm>
          <a:prstGeom prst="rect">
            <a:avLst/>
          </a:prstGeom>
        </p:spPr>
      </p:pic>
      <p:pic>
        <p:nvPicPr>
          <p:cNvPr id="15" name="Picture 14" descr="Logo&#10;&#10;Description automatically generated">
            <a:extLst>
              <a:ext uri="{FF2B5EF4-FFF2-40B4-BE49-F238E27FC236}">
                <a16:creationId xmlns:a16="http://schemas.microsoft.com/office/drawing/2014/main" id="{C0877C91-ED38-F194-07C0-32F771EB35D0}"/>
              </a:ext>
            </a:extLst>
          </p:cNvPr>
          <p:cNvPicPr>
            <a:picLocks noChangeAspect="1"/>
          </p:cNvPicPr>
          <p:nvPr/>
        </p:nvPicPr>
        <p:blipFill rotWithShape="1">
          <a:blip r:embed="rId7">
            <a:extLst>
              <a:ext uri="{28A0092B-C50C-407E-A947-70E740481C1C}">
                <a14:useLocalDpi xmlns:a14="http://schemas.microsoft.com/office/drawing/2010/main" val="0"/>
              </a:ext>
            </a:extLst>
          </a:blip>
          <a:srcRect b="18869"/>
          <a:stretch/>
        </p:blipFill>
        <p:spPr>
          <a:xfrm>
            <a:off x="10547888" y="6211622"/>
            <a:ext cx="1115398" cy="646378"/>
          </a:xfrm>
          <a:prstGeom prst="rect">
            <a:avLst/>
          </a:prstGeom>
        </p:spPr>
      </p:pic>
      <p:pic>
        <p:nvPicPr>
          <p:cNvPr id="3" name="Picture 2">
            <a:extLst>
              <a:ext uri="{FF2B5EF4-FFF2-40B4-BE49-F238E27FC236}">
                <a16:creationId xmlns:a16="http://schemas.microsoft.com/office/drawing/2014/main" id="{C88A0AE8-8885-F511-BC44-65EED4AE7FA8}"/>
              </a:ext>
            </a:extLst>
          </p:cNvPr>
          <p:cNvPicPr>
            <a:picLocks noChangeAspect="1"/>
          </p:cNvPicPr>
          <p:nvPr/>
        </p:nvPicPr>
        <p:blipFill>
          <a:blip r:embed="rId8"/>
          <a:stretch>
            <a:fillRect/>
          </a:stretch>
        </p:blipFill>
        <p:spPr>
          <a:xfrm>
            <a:off x="627037" y="4700050"/>
            <a:ext cx="5795886" cy="1934155"/>
          </a:xfrm>
          <a:prstGeom prst="rect">
            <a:avLst/>
          </a:prstGeom>
        </p:spPr>
      </p:pic>
    </p:spTree>
    <p:extLst>
      <p:ext uri="{BB962C8B-B14F-4D97-AF65-F5344CB8AC3E}">
        <p14:creationId xmlns:p14="http://schemas.microsoft.com/office/powerpoint/2010/main" val="147207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76799" y="381000"/>
            <a:ext cx="7315201" cy="5562677"/>
          </a:xfrm>
        </p:spPr>
        <p:txBody>
          <a:bodyPr/>
          <a:lstStyle/>
          <a:p>
            <a:pPr marL="0" marR="0">
              <a:lnSpc>
                <a:spcPct val="107000"/>
              </a:lnSpc>
              <a:spcBef>
                <a:spcPts val="0"/>
              </a:spcBef>
              <a:spcAft>
                <a:spcPts val="800"/>
              </a:spcAft>
            </a:pPr>
            <a:r>
              <a:rPr lang="en-US" b="1" dirty="0">
                <a:cs typeface="Calibri" panose="020F0502020204030204" pitchFamily="34" charset="0"/>
              </a:rPr>
              <a:t>SAMHSA’s </a:t>
            </a:r>
            <a:r>
              <a:rPr lang="en-US" b="1" dirty="0">
                <a:effectLst/>
                <a:ea typeface="Calibri" panose="020F0502020204030204" pitchFamily="34" charset="0"/>
              </a:rPr>
              <a:t>2023-2026 </a:t>
            </a:r>
            <a:r>
              <a:rPr lang="en-US" b="1" dirty="0">
                <a:cs typeface="Calibri" panose="020F0502020204030204" pitchFamily="34" charset="0"/>
              </a:rPr>
              <a:t>Data Strategy </a:t>
            </a:r>
            <a:r>
              <a:rPr lang="en-US" dirty="0"/>
              <a:t>: </a:t>
            </a:r>
            <a:r>
              <a:rPr lang="en-US" i="1" dirty="0"/>
              <a:t>Minimizing Burden, Maximizing Utility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b="1" dirty="0">
                <a:latin typeface="Calibri" panose="020F0502020204030204" pitchFamily="34" charset="0"/>
                <a:cs typeface="Calibri" panose="020F0502020204030204" pitchFamily="34" charset="0"/>
              </a:rPr>
            </a:br>
            <a:br>
              <a:rPr lang="en-US" b="1" cap="all"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5" name="Subtitle 4"/>
          <p:cNvSpPr>
            <a:spLocks noGrp="1"/>
          </p:cNvSpPr>
          <p:nvPr>
            <p:ph type="subTitle" idx="1"/>
          </p:nvPr>
        </p:nvSpPr>
        <p:spPr>
          <a:xfrm>
            <a:off x="3535709" y="3031253"/>
            <a:ext cx="8552458" cy="2150347"/>
          </a:xfrm>
        </p:spPr>
        <p:txBody>
          <a:bodyPr/>
          <a:lstStyle/>
          <a:p>
            <a:r>
              <a:rPr lang="en-US" dirty="0">
                <a:latin typeface="Calibri" panose="020F0502020204030204" pitchFamily="34" charset="0"/>
                <a:cs typeface="Calibri" panose="020F0502020204030204" pitchFamily="34" charset="0"/>
              </a:rPr>
              <a:t>Substance Abuse and Mental Health Services Administration</a:t>
            </a:r>
          </a:p>
          <a:p>
            <a:r>
              <a:rPr lang="en-US" dirty="0">
                <a:latin typeface="Calibri" panose="020F0502020204030204" pitchFamily="34" charset="0"/>
                <a:cs typeface="Calibri" panose="020F0502020204030204" pitchFamily="34" charset="0"/>
              </a:rPr>
              <a:t>U.S. Department of Health and Human Services</a:t>
            </a:r>
          </a:p>
          <a:p>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D1C40F3-290A-8E7B-AF75-04442061E2C2}"/>
              </a:ext>
            </a:extLst>
          </p:cNvPr>
          <p:cNvPicPr>
            <a:picLocks noChangeAspect="1"/>
          </p:cNvPicPr>
          <p:nvPr/>
        </p:nvPicPr>
        <p:blipFill rotWithShape="1">
          <a:blip r:embed="rId3"/>
          <a:srcRect l="32500" t="17778" r="34375" b="5556"/>
          <a:stretch/>
        </p:blipFill>
        <p:spPr>
          <a:xfrm>
            <a:off x="304800" y="9418"/>
            <a:ext cx="4191000" cy="5456208"/>
          </a:xfrm>
          <a:prstGeom prst="rect">
            <a:avLst/>
          </a:prstGeom>
        </p:spPr>
      </p:pic>
    </p:spTree>
    <p:extLst>
      <p:ext uri="{BB962C8B-B14F-4D97-AF65-F5344CB8AC3E}">
        <p14:creationId xmlns:p14="http://schemas.microsoft.com/office/powerpoint/2010/main" val="256298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06" y="856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42901" y="173043"/>
            <a:ext cx="1150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Timeline Overview</a:t>
            </a:r>
            <a:endParaRPr kumimoji="0" lang="en-US" alt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388" name="Content Placeholder 2"/>
          <p:cNvSpPr txBox="1">
            <a:spLocks/>
          </p:cNvSpPr>
          <p:nvPr/>
        </p:nvSpPr>
        <p:spPr bwMode="auto">
          <a:xfrm>
            <a:off x="69273" y="922300"/>
            <a:ext cx="7931728" cy="608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buFont typeface="Arial" panose="020B0604020202020204" pitchFamily="34" charset="0"/>
              <a:buChar char="•"/>
              <a:defRPr/>
            </a:pPr>
            <a:r>
              <a:rPr lang="en-US" altLang="en-US" sz="2000" dirty="0"/>
              <a:t>April 2022: Proposed data strategy (“DS”)</a:t>
            </a:r>
          </a:p>
          <a:p>
            <a:pPr marL="457200" indent="-457200">
              <a:buFont typeface="Arial" panose="020B0604020202020204" pitchFamily="34" charset="0"/>
              <a:buChar char="•"/>
              <a:defRPr/>
            </a:pPr>
            <a:r>
              <a:rPr lang="en-US" altLang="en-US" sz="2000" dirty="0"/>
              <a:t>May 2022: Convened cross-SAMHSA </a:t>
            </a:r>
            <a:r>
              <a:rPr lang="en-US" altLang="en-US" sz="2000" i="1" dirty="0"/>
              <a:t>Data Strategy Workgroup (DSW)</a:t>
            </a:r>
          </a:p>
          <a:p>
            <a:pPr lvl="1">
              <a:defRPr/>
            </a:pPr>
            <a:r>
              <a:rPr lang="en-US" altLang="en-US" sz="2000" dirty="0"/>
              <a:t>Co-led by OAS, CBHSQ, and CSAT staff</a:t>
            </a:r>
          </a:p>
          <a:p>
            <a:pPr lvl="1">
              <a:defRPr/>
            </a:pPr>
            <a:r>
              <a:rPr lang="en-US" altLang="en-US" sz="2000" dirty="0"/>
              <a:t>Comprised of bi-weekly meetings with designated staff from across SAMHSA</a:t>
            </a:r>
          </a:p>
          <a:p>
            <a:pPr marL="457200" indent="-457200">
              <a:buFont typeface="Arial" panose="020B0604020202020204" pitchFamily="34" charset="0"/>
              <a:buChar char="•"/>
              <a:defRPr/>
            </a:pPr>
            <a:r>
              <a:rPr lang="en-US" altLang="en-US" sz="2000" dirty="0"/>
              <a:t>August 2022: Began listening session series (n=23) with grantees, national bodies, racial/ethnic organizations, measurement experts, researchers, tribal representatives, and federal agencies</a:t>
            </a:r>
          </a:p>
          <a:p>
            <a:pPr marL="457200" indent="-457200">
              <a:buFont typeface="Arial" panose="020B0604020202020204" pitchFamily="34" charset="0"/>
              <a:buChar char="•"/>
              <a:defRPr/>
            </a:pPr>
            <a:r>
              <a:rPr lang="en-US" altLang="en-US" sz="2000" dirty="0"/>
              <a:t>October 2022: Completed DS 0utline first draft, integrated DSW feedback</a:t>
            </a:r>
          </a:p>
          <a:p>
            <a:pPr marL="457200" indent="-457200">
              <a:buFont typeface="Arial" panose="020B0604020202020204" pitchFamily="34" charset="0"/>
              <a:buChar char="•"/>
              <a:defRPr/>
            </a:pPr>
            <a:r>
              <a:rPr lang="en-US" altLang="en-US" sz="2000" dirty="0"/>
              <a:t>November 2022: Finalized outline</a:t>
            </a:r>
          </a:p>
          <a:p>
            <a:pPr marL="457200" indent="-457200">
              <a:buFont typeface="Arial" panose="020B0604020202020204" pitchFamily="34" charset="0"/>
              <a:buChar char="•"/>
              <a:defRPr/>
            </a:pPr>
            <a:r>
              <a:rPr lang="en-US" altLang="en-US" sz="2000" dirty="0"/>
              <a:t>January 2023: Completed DS draft </a:t>
            </a:r>
          </a:p>
          <a:p>
            <a:pPr marL="457200" indent="-457200">
              <a:buFont typeface="Arial" panose="020B0604020202020204" pitchFamily="34" charset="0"/>
              <a:buChar char="•"/>
              <a:defRPr/>
            </a:pPr>
            <a:r>
              <a:rPr lang="en-US" altLang="en-US" sz="2000" dirty="0"/>
              <a:t>Spring 2023: Solidified roles/responsibilities within the DS</a:t>
            </a:r>
          </a:p>
          <a:p>
            <a:pPr marL="457200" indent="-457200">
              <a:buFont typeface="Arial" panose="020B0604020202020204" pitchFamily="34" charset="0"/>
              <a:buChar char="•"/>
              <a:defRPr/>
            </a:pPr>
            <a:r>
              <a:rPr lang="en-US" altLang="en-US" sz="2000" dirty="0"/>
              <a:t>August 2023: Cross-SAMHSA comment period (received &gt;150 comments)</a:t>
            </a:r>
          </a:p>
          <a:p>
            <a:pPr marL="457200" indent="-457200">
              <a:buFont typeface="Arial" panose="020B0604020202020204" pitchFamily="34" charset="0"/>
              <a:buChar char="•"/>
              <a:defRPr/>
            </a:pPr>
            <a:r>
              <a:rPr lang="en-US" altLang="en-US" sz="2000" b="1" i="1" u="sng" dirty="0"/>
              <a:t>November(</a:t>
            </a:r>
            <a:r>
              <a:rPr lang="en-US" altLang="en-US" sz="2000" b="1" i="1" u="sng" dirty="0" err="1"/>
              <a:t>ish</a:t>
            </a:r>
            <a:r>
              <a:rPr lang="en-US" altLang="en-US" sz="2000" b="1" i="1" u="sng" dirty="0"/>
              <a:t>) 2023: Publish Data </a:t>
            </a:r>
            <a:r>
              <a:rPr lang="en-US" altLang="en-US" b="1" i="1" u="sng" dirty="0"/>
              <a:t>Strategy</a:t>
            </a:r>
          </a:p>
        </p:txBody>
      </p:sp>
      <p:pic>
        <p:nvPicPr>
          <p:cNvPr id="3" name="Picture 2" descr="Colored pins pinned on a calendar">
            <a:extLst>
              <a:ext uri="{FF2B5EF4-FFF2-40B4-BE49-F238E27FC236}">
                <a16:creationId xmlns:a16="http://schemas.microsoft.com/office/drawing/2014/main" id="{F95C43CC-D60E-BBE4-2962-DB1A46CC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438400"/>
            <a:ext cx="4341715" cy="2895600"/>
          </a:xfrm>
          <a:prstGeom prst="rect">
            <a:avLst/>
          </a:prstGeom>
        </p:spPr>
      </p:pic>
    </p:spTree>
    <p:extLst>
      <p:ext uri="{BB962C8B-B14F-4D97-AF65-F5344CB8AC3E}">
        <p14:creationId xmlns:p14="http://schemas.microsoft.com/office/powerpoint/2010/main" val="279833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42901" y="173043"/>
            <a:ext cx="1150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Core Principles</a:t>
            </a:r>
            <a:endParaRPr kumimoji="0" lang="en-US" alt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388" name="Content Placeholder 2"/>
          <p:cNvSpPr txBox="1">
            <a:spLocks/>
          </p:cNvSpPr>
          <p:nvPr/>
        </p:nvSpPr>
        <p:spPr bwMode="auto">
          <a:xfrm>
            <a:off x="4683958" y="930860"/>
            <a:ext cx="7508042" cy="242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marR="0" lvl="0" indent="-342900">
              <a:lnSpc>
                <a:spcPct val="100000"/>
              </a:lnSpc>
              <a:spcBef>
                <a:spcPts val="120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Focus data efforts across the lifespan, with special attention paid to children and youth and older adults.  </a:t>
            </a:r>
          </a:p>
          <a:p>
            <a:pPr marL="342900" marR="0" lvl="0" indent="-342900">
              <a:lnSpc>
                <a:spcPct val="100000"/>
              </a:lnSpc>
              <a:spcBef>
                <a:spcPts val="120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Incorporate measures that are recovery-centric, trauma-informed, and culturally and linguistically appropriate.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120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Prioritize evidence-based and validated measures whenever possible.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120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Minimize data burden for SAMHSA grantees and those they serve.  </a:t>
            </a:r>
          </a:p>
          <a:p>
            <a:pPr marL="342900" marR="0" lvl="0" indent="-342900">
              <a:lnSpc>
                <a:spcPct val="100000"/>
              </a:lnSpc>
              <a:spcBef>
                <a:spcPts val="120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Promote collaboration between and across Centers and Offices so that expertise and knowledge are fully leveraged. </a:t>
            </a:r>
          </a:p>
          <a:p>
            <a:pPr marL="342900" marR="0" lvl="0" indent="-342900">
              <a:lnSpc>
                <a:spcPct val="100000"/>
              </a:lnSpc>
              <a:spcBef>
                <a:spcPts val="120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Align the DS with the Foundations for Evidence Based Policymaking Act.</a:t>
            </a:r>
          </a:p>
          <a:p>
            <a:pPr marL="914400" lvl="2" indent="0">
              <a:lnSpc>
                <a:spcPct val="107000"/>
              </a:lnSpc>
              <a:spcBef>
                <a:spcPts val="0"/>
              </a:spcBef>
              <a:spcAft>
                <a:spcPts val="800"/>
              </a:spcAft>
              <a:buNone/>
            </a:pPr>
            <a:endParaRPr lang="en-US" sz="2500" dirty="0"/>
          </a:p>
          <a:p>
            <a:pPr lvl="2">
              <a:lnSpc>
                <a:spcPct val="107000"/>
              </a:lnSpc>
              <a:spcBef>
                <a:spcPts val="0"/>
              </a:spcBef>
              <a:spcAft>
                <a:spcPts val="800"/>
              </a:spcAft>
            </a:pPr>
            <a:endParaRPr lang="en-US" sz="2500" dirty="0"/>
          </a:p>
          <a:p>
            <a:pPr marL="914400" lvl="2" indent="0">
              <a:lnSpc>
                <a:spcPct val="107000"/>
              </a:lnSpc>
              <a:spcBef>
                <a:spcPts val="0"/>
              </a:spcBef>
              <a:spcAft>
                <a:spcPts val="800"/>
              </a:spcAft>
              <a:buNone/>
            </a:pPr>
            <a:endParaRPr lang="en-US" sz="2500" dirty="0"/>
          </a:p>
        </p:txBody>
      </p:sp>
      <p:pic>
        <p:nvPicPr>
          <p:cNvPr id="6" name="Picture 5" descr="Close up of a compass on top of pebbles">
            <a:extLst>
              <a:ext uri="{FF2B5EF4-FFF2-40B4-BE49-F238E27FC236}">
                <a16:creationId xmlns:a16="http://schemas.microsoft.com/office/drawing/2014/main" id="{A9B14E27-041A-7416-0AA1-74AB4199E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141830"/>
            <a:ext cx="4495800" cy="2997200"/>
          </a:xfrm>
          <a:prstGeom prst="rect">
            <a:avLst/>
          </a:prstGeom>
        </p:spPr>
      </p:pic>
    </p:spTree>
    <p:extLst>
      <p:ext uri="{BB962C8B-B14F-4D97-AF65-F5344CB8AC3E}">
        <p14:creationId xmlns:p14="http://schemas.microsoft.com/office/powerpoint/2010/main" val="303595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42901" y="173043"/>
            <a:ext cx="1150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Goals</a:t>
            </a:r>
            <a:endParaRPr kumimoji="0" lang="en-US" alt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388" name="Content Placeholder 2"/>
          <p:cNvSpPr txBox="1">
            <a:spLocks/>
          </p:cNvSpPr>
          <p:nvPr/>
        </p:nvSpPr>
        <p:spPr bwMode="auto">
          <a:xfrm>
            <a:off x="29967" y="1219200"/>
            <a:ext cx="57376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nSpc>
                <a:spcPct val="107000"/>
              </a:lnSpc>
              <a:spcBef>
                <a:spcPts val="0"/>
              </a:spcBef>
              <a:spcAft>
                <a:spcPts val="800"/>
              </a:spcAft>
              <a:buFont typeface="Arial" panose="020B0604020202020204" pitchFamily="34" charset="0"/>
              <a:buChar char="•"/>
            </a:pPr>
            <a:r>
              <a:rPr lang="en-US" sz="2600" dirty="0"/>
              <a:t>Goal 1—Enhance SAMHSA’s ability to capture and maintain high-quality data  </a:t>
            </a:r>
          </a:p>
          <a:p>
            <a:pPr marL="457200" marR="0" lvl="0" indent="-457200">
              <a:lnSpc>
                <a:spcPct val="107000"/>
              </a:lnSpc>
              <a:spcBef>
                <a:spcPts val="0"/>
              </a:spcBef>
              <a:spcAft>
                <a:spcPts val="800"/>
              </a:spcAft>
              <a:buFont typeface="Arial" panose="020B0604020202020204" pitchFamily="34" charset="0"/>
              <a:buChar char="•"/>
            </a:pPr>
            <a:r>
              <a:rPr lang="en-US" sz="2600" dirty="0"/>
              <a:t>Goal 2—Conduct robust performance monitoring, evaluation, and surveillance  </a:t>
            </a:r>
          </a:p>
          <a:p>
            <a:pPr marL="457200" marR="0" lvl="0" indent="-457200">
              <a:lnSpc>
                <a:spcPct val="107000"/>
              </a:lnSpc>
              <a:spcBef>
                <a:spcPts val="0"/>
              </a:spcBef>
              <a:spcAft>
                <a:spcPts val="800"/>
              </a:spcAft>
              <a:buFont typeface="Arial" panose="020B0604020202020204" pitchFamily="34" charset="0"/>
              <a:buChar char="•"/>
            </a:pPr>
            <a:r>
              <a:rPr lang="en-US" sz="2600" dirty="0"/>
              <a:t>Goal 3—Strengthen access to, utilization of, and dissemination of SAMHSA’s data</a:t>
            </a:r>
          </a:p>
          <a:p>
            <a:pPr marL="457200" marR="0" lvl="0" indent="-457200">
              <a:lnSpc>
                <a:spcPct val="107000"/>
              </a:lnSpc>
              <a:spcBef>
                <a:spcPts val="0"/>
              </a:spcBef>
              <a:spcAft>
                <a:spcPts val="800"/>
              </a:spcAft>
              <a:buFont typeface="Arial" panose="020B0604020202020204" pitchFamily="34" charset="0"/>
              <a:buChar char="•"/>
            </a:pPr>
            <a:r>
              <a:rPr lang="en-US" sz="2600" dirty="0"/>
              <a:t>Goal 4—Expand and strengthen SAMHSA’s data workforce capacity </a:t>
            </a:r>
            <a:endParaRPr lang="en-US" altLang="en-US" sz="2600" dirty="0"/>
          </a:p>
        </p:txBody>
      </p:sp>
      <p:pic>
        <p:nvPicPr>
          <p:cNvPr id="5" name="Picture 4" descr="Close-up of dartboard">
            <a:extLst>
              <a:ext uri="{FF2B5EF4-FFF2-40B4-BE49-F238E27FC236}">
                <a16:creationId xmlns:a16="http://schemas.microsoft.com/office/drawing/2014/main" id="{27486F8A-FE19-7FF2-5B87-F5B8EED98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300"/>
            <a:ext cx="6057900" cy="4038600"/>
          </a:xfrm>
          <a:prstGeom prst="rect">
            <a:avLst/>
          </a:prstGeom>
        </p:spPr>
      </p:pic>
    </p:spTree>
    <p:extLst>
      <p:ext uri="{BB962C8B-B14F-4D97-AF65-F5344CB8AC3E}">
        <p14:creationId xmlns:p14="http://schemas.microsoft.com/office/powerpoint/2010/main" val="177260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76200" y="173043"/>
            <a:ext cx="1211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Goal 1: Enhance SAMHSA’s Ability To Capture And Maintain High-quality Data </a:t>
            </a:r>
            <a:endPar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388" name="Content Placeholder 2"/>
          <p:cNvSpPr txBox="1">
            <a:spLocks/>
          </p:cNvSpPr>
          <p:nvPr/>
        </p:nvSpPr>
        <p:spPr bwMode="auto">
          <a:xfrm>
            <a:off x="457200" y="1066800"/>
            <a:ext cx="11627427" cy="43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600200" indent="-1600200">
              <a:lnSpc>
                <a:spcPct val="107000"/>
              </a:lnSpc>
              <a:spcBef>
                <a:spcPts val="0"/>
              </a:spcBef>
            </a:pPr>
            <a:r>
              <a:rPr lang="en-US" sz="2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 1</a:t>
            </a:r>
            <a:r>
              <a:rPr lang="en-US" sz="2400" dirty="0">
                <a:effectLst/>
                <a:latin typeface="Calibri" panose="020F0502020204030204" pitchFamily="34" charset="0"/>
                <a:ea typeface="Calibri" panose="020F0502020204030204" pitchFamily="34" charset="0"/>
                <a:cs typeface="Calibri" panose="020F0502020204030204" pitchFamily="34" charset="0"/>
              </a:rPr>
              <a:t>:  Collect and/or leverage data on recovery, social determinants of health (SDOH), race and ethnicity, and sexual orientation and gender identity (SOGI)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Strategy 1</a:t>
            </a:r>
            <a:r>
              <a:rPr lang="en-US" dirty="0">
                <a:effectLst/>
                <a:latin typeface="Calibri" panose="020F0502020204030204" pitchFamily="34" charset="0"/>
                <a:ea typeface="Calibri" panose="020F0502020204030204" pitchFamily="34" charset="0"/>
                <a:cs typeface="Arial" panose="020B0604020202020204" pitchFamily="34" charset="0"/>
              </a:rPr>
              <a:t>: Integrate recovery and SDOH measures </a:t>
            </a:r>
          </a:p>
          <a:p>
            <a:pPr marL="1882775" lvl="1" indent="-1425575">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Strategy 2</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Standardize collection of demographic information</a:t>
            </a:r>
            <a:r>
              <a:rPr lang="en-US" dirty="0">
                <a:effectLst/>
                <a:latin typeface="Calibri" panose="020F0502020204030204" pitchFamily="34" charset="0"/>
                <a:ea typeface="Calibri" panose="020F0502020204030204" pitchFamily="34" charset="0"/>
                <a:cs typeface="Arial" panose="020B0604020202020204" pitchFamily="34" charset="0"/>
              </a:rPr>
              <a:t> regarding race and ethnicity and SOGI information</a:t>
            </a:r>
          </a:p>
          <a:p>
            <a:pPr lvl="1">
              <a:lnSpc>
                <a:spcPct val="107000"/>
              </a:lnSpc>
              <a:spcBef>
                <a:spcPts val="0"/>
              </a:spcBef>
              <a:buFont typeface="+mj-lt"/>
              <a:buAutoNum type="alphaLcPeriod"/>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pPr>
            <a:r>
              <a:rPr lang="en-US" sz="2400" u="sng" dirty="0">
                <a:effectLst/>
                <a:latin typeface="Calibri" panose="020F0502020204030204" pitchFamily="34" charset="0"/>
                <a:ea typeface="Calibri" panose="020F0502020204030204" pitchFamily="34" charset="0"/>
                <a:cs typeface="Arial" panose="020B0604020202020204" pitchFamily="34" charset="0"/>
              </a:rPr>
              <a:t>Objective 2</a:t>
            </a:r>
            <a:r>
              <a:rPr lang="en-US" sz="2400" dirty="0">
                <a:effectLst/>
                <a:latin typeface="Calibri" panose="020F0502020204030204" pitchFamily="34" charset="0"/>
                <a:ea typeface="Calibri" panose="020F0502020204030204" pitchFamily="34" charset="0"/>
                <a:cs typeface="Arial" panose="020B0604020202020204" pitchFamily="34" charset="0"/>
              </a:rPr>
              <a:t>: Streamline performance </a:t>
            </a:r>
            <a:r>
              <a:rPr lang="en-US" sz="2400" dirty="0">
                <a:ea typeface="Calibri" panose="020F0502020204030204" pitchFamily="34" charset="0"/>
                <a:cs typeface="Arial" panose="020B0604020202020204" pitchFamily="34" charset="0"/>
              </a:rPr>
              <a:t>d</a:t>
            </a:r>
            <a:r>
              <a:rPr lang="en-US" sz="2400" dirty="0">
                <a:effectLst/>
                <a:latin typeface="Calibri" panose="020F0502020204030204" pitchFamily="34" charset="0"/>
                <a:ea typeface="Calibri" panose="020F0502020204030204" pitchFamily="34" charset="0"/>
                <a:cs typeface="Arial" panose="020B0604020202020204" pitchFamily="34" charset="0"/>
              </a:rPr>
              <a:t>ata </a:t>
            </a:r>
            <a:r>
              <a:rPr lang="en-US" sz="2400" dirty="0">
                <a:ea typeface="Calibri" panose="020F0502020204030204" pitchFamily="34" charset="0"/>
                <a:cs typeface="Arial" panose="020B0604020202020204" pitchFamily="34" charset="0"/>
              </a:rPr>
              <a:t>c</a:t>
            </a:r>
            <a:r>
              <a:rPr lang="en-US" sz="2400" dirty="0">
                <a:effectLst/>
                <a:latin typeface="Calibri" panose="020F0502020204030204" pitchFamily="34" charset="0"/>
                <a:ea typeface="Calibri" panose="020F0502020204030204" pitchFamily="34" charset="0"/>
                <a:cs typeface="Arial" panose="020B0604020202020204" pitchFamily="34" charset="0"/>
              </a:rPr>
              <a:t>ollection </a:t>
            </a:r>
            <a:r>
              <a:rPr lang="en-US" sz="2400" dirty="0">
                <a:ea typeface="Calibri" panose="020F0502020204030204" pitchFamily="34" charset="0"/>
                <a:cs typeface="Arial" panose="020B0604020202020204" pitchFamily="34" charset="0"/>
              </a:rPr>
              <a:t>t</a:t>
            </a:r>
            <a:r>
              <a:rPr lang="en-US" sz="2400" dirty="0">
                <a:effectLst/>
                <a:latin typeface="Calibri" panose="020F0502020204030204" pitchFamily="34" charset="0"/>
                <a:ea typeface="Calibri" panose="020F0502020204030204" pitchFamily="34" charset="0"/>
                <a:cs typeface="Arial" panose="020B0604020202020204" pitchFamily="34" charset="0"/>
              </a:rPr>
              <a:t>ools</a:t>
            </a:r>
            <a:r>
              <a:rPr lang="en-US" sz="2400" dirty="0">
                <a:effectLst/>
                <a:latin typeface="Calibri" panose="020F0502020204030204" pitchFamily="34" charset="0"/>
                <a:ea typeface="Times New Roman" panose="02020603050405020304" pitchFamily="18"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 </a:t>
            </a:r>
          </a:p>
          <a:p>
            <a:pPr marL="1882775" lvl="1" indent="-1425575">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a:t>
            </a:r>
            <a:r>
              <a:rPr lang="en-US" b="1" dirty="0">
                <a:effectLst/>
                <a:latin typeface="Calibri" panose="020F0502020204030204" pitchFamily="34" charset="0"/>
                <a:ea typeface="Calibri" panose="020F0502020204030204" pitchFamily="34" charset="0"/>
                <a:cs typeface="Calibri" panose="020F0502020204030204" pitchFamily="34" charset="0"/>
              </a:rPr>
              <a:t>1</a:t>
            </a:r>
            <a:r>
              <a:rPr lang="en-US" dirty="0">
                <a:effectLst/>
                <a:latin typeface="Calibri" panose="020F0502020204030204" pitchFamily="34" charset="0"/>
                <a:ea typeface="Calibri" panose="020F0502020204030204" pitchFamily="34" charset="0"/>
                <a:cs typeface="Calibri" panose="020F0502020204030204" pitchFamily="34" charset="0"/>
              </a:rPr>
              <a:t>: Implement a low-burden performance data collection strategy that ensures both compliance and high-quality performance data on SAMHSA’s grants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882775" lvl="1" indent="-1425575">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a:t>
            </a:r>
            <a:r>
              <a:rPr lang="en-US" b="1" dirty="0">
                <a:effectLst/>
                <a:latin typeface="Calibri" panose="020F0502020204030204" pitchFamily="34" charset="0"/>
                <a:ea typeface="Calibri" panose="020F0502020204030204" pitchFamily="34" charset="0"/>
                <a:cs typeface="Calibri" panose="020F0502020204030204" pitchFamily="34" charset="0"/>
              </a:rPr>
              <a:t>2</a:t>
            </a:r>
            <a:r>
              <a:rPr lang="en-US" dirty="0">
                <a:effectLst/>
                <a:latin typeface="Calibri" panose="020F0502020204030204" pitchFamily="34" charset="0"/>
                <a:ea typeface="Calibri" panose="020F0502020204030204" pitchFamily="34" charset="0"/>
                <a:cs typeface="Calibri" panose="020F0502020204030204" pitchFamily="34" charset="0"/>
              </a:rPr>
              <a:t>: Establish a SAMHSA-led collaborative process to support ongoing development/updates of tools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882775" lvl="1" indent="-1425575">
              <a:lnSpc>
                <a:spcPct val="107000"/>
              </a:lnSpc>
              <a:spcBef>
                <a:spcPts val="0"/>
              </a:spcBef>
              <a:spcAft>
                <a:spcPts val="800"/>
              </a:spcAft>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3</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Create resource materials that improve understanding and high-quality collection of performance measures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862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69273" y="173043"/>
            <a:ext cx="12122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Goal 2: Conduct Robust Performance Monitoring, Evaluation, And Surveillance</a:t>
            </a:r>
            <a:endPar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388" name="Content Placeholder 2"/>
          <p:cNvSpPr txBox="1">
            <a:spLocks/>
          </p:cNvSpPr>
          <p:nvPr/>
        </p:nvSpPr>
        <p:spPr bwMode="auto">
          <a:xfrm>
            <a:off x="380999" y="1143000"/>
            <a:ext cx="11578937" cy="3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7000"/>
              </a:lnSpc>
              <a:spcBef>
                <a:spcPts val="0"/>
              </a:spcBef>
            </a:pPr>
            <a:r>
              <a:rPr lang="en-US" sz="2400" u="sng" dirty="0">
                <a:effectLst/>
                <a:latin typeface="Calibri" panose="020F0502020204030204" pitchFamily="34" charset="0"/>
                <a:ea typeface="Yu Mincho" panose="02020400000000000000" pitchFamily="18" charset="-128"/>
                <a:cs typeface="Calibri" panose="020F0502020204030204" pitchFamily="34" charset="0"/>
              </a:rPr>
              <a:t>Objective 1</a:t>
            </a:r>
            <a:r>
              <a:rPr lang="en-US" sz="2400" dirty="0">
                <a:effectLst/>
                <a:latin typeface="Calibri" panose="020F0502020204030204" pitchFamily="34" charset="0"/>
                <a:ea typeface="Yu Mincho" panose="02020400000000000000" pitchFamily="18" charset="-128"/>
                <a:cs typeface="Calibri" panose="020F0502020204030204" pitchFamily="34" charset="0"/>
              </a:rPr>
              <a:t>: Modernize data storage and data systems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Strategy 1</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Procure integrated and interoperable data platforms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2</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Leverage secondary data sources that collect real-time metrics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3</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Invest in data literacy/capacity for SAMHSA-funded entities</a:t>
            </a:r>
          </a:p>
          <a:p>
            <a:pPr lvl="1">
              <a:lnSpc>
                <a:spcPct val="107000"/>
              </a:lnSpc>
              <a:spcBef>
                <a:spcPts val="0"/>
              </a:spcBef>
              <a:buFont typeface="+mj-lt"/>
              <a:buAutoNum type="alphaLcPeriod"/>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546225" indent="-1546225">
              <a:lnSpc>
                <a:spcPct val="107000"/>
              </a:lnSpc>
              <a:spcBef>
                <a:spcPts val="0"/>
              </a:spcBef>
            </a:pPr>
            <a:r>
              <a:rPr lang="en-US" sz="2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 2</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Assess the impact of SAMHSA’s funds on outcomes using existing block grant and client services data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1882775" lvl="1" indent="-1425575">
              <a:lnSpc>
                <a:spcPct val="107000"/>
              </a:lnSpc>
              <a:spcBef>
                <a:spcPts val="0"/>
              </a:spcBef>
              <a:buNone/>
            </a:pPr>
            <a:r>
              <a:rPr lang="en-US" b="1" dirty="0">
                <a:effectLst/>
                <a:latin typeface="Calibri" panose="020F0502020204030204" pitchFamily="34" charset="0"/>
                <a:ea typeface="Yu Mincho" panose="02020400000000000000" pitchFamily="18" charset="-128"/>
                <a:cs typeface="Calibri" panose="020F0502020204030204" pitchFamily="34" charset="0"/>
              </a:rPr>
              <a:t>Strategy 1</a:t>
            </a:r>
            <a:r>
              <a:rPr lang="en-US" dirty="0">
                <a:effectLst/>
                <a:latin typeface="Calibri" panose="020F0502020204030204" pitchFamily="34" charset="0"/>
                <a:ea typeface="Yu Mincho" panose="02020400000000000000" pitchFamily="18" charset="-128"/>
                <a:cs typeface="Calibri" panose="020F0502020204030204" pitchFamily="34" charset="0"/>
              </a:rPr>
              <a:t>: Create mechanisms for regular cross-SAMHSA review and analysis of grantee data  </a:t>
            </a:r>
          </a:p>
          <a:p>
            <a:pPr lvl="1">
              <a:lnSpc>
                <a:spcPct val="107000"/>
              </a:lnSpc>
              <a:spcBef>
                <a:spcPts val="0"/>
              </a:spcBef>
              <a:buFont typeface="+mj-lt"/>
              <a:buAutoNum type="alphaLcPeriod"/>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pPr>
            <a:r>
              <a:rPr lang="en-US" sz="2400" u="sng" dirty="0">
                <a:effectLst/>
                <a:latin typeface="Calibri" panose="020F0502020204030204" pitchFamily="34" charset="0"/>
                <a:ea typeface="Calibri" panose="020F0502020204030204" pitchFamily="34" charset="0"/>
                <a:cs typeface="Calibri" panose="020F0502020204030204" pitchFamily="34" charset="0"/>
              </a:rPr>
              <a:t>Objective 3</a:t>
            </a:r>
            <a:r>
              <a:rPr lang="en-US" sz="2400" dirty="0">
                <a:effectLst/>
                <a:latin typeface="Calibri" panose="020F0502020204030204" pitchFamily="34" charset="0"/>
                <a:ea typeface="Calibri" panose="020F0502020204030204" pitchFamily="34" charset="0"/>
                <a:cs typeface="Calibri" panose="020F0502020204030204" pitchFamily="34" charset="0"/>
              </a:rPr>
              <a:t>: Promote performance evaluation at the grantee and state levels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1</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Promote continuous quality improvement among grantees and states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2</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Strengthen local performance monitoring and evaluation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2300" dirty="0"/>
              <a:t> </a:t>
            </a:r>
            <a:endParaRPr lang="en-US" altLang="en-US" sz="2300" dirty="0"/>
          </a:p>
          <a:p>
            <a:pPr marL="457200" lvl="1" indent="0">
              <a:buNone/>
              <a:defRPr/>
            </a:pPr>
            <a:r>
              <a:rPr lang="en-US" altLang="en-US" sz="2300" dirty="0"/>
              <a:t> </a:t>
            </a:r>
          </a:p>
        </p:txBody>
      </p:sp>
    </p:spTree>
    <p:extLst>
      <p:ext uri="{BB962C8B-B14F-4D97-AF65-F5344CB8AC3E}">
        <p14:creationId xmlns:p14="http://schemas.microsoft.com/office/powerpoint/2010/main" val="320348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4636" y="0"/>
            <a:ext cx="121227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Goal 3: Strengthen Access To, Utilization Of, And Dissemination Of SAMHSA’s Data</a:t>
            </a:r>
            <a:endPar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388" name="Content Placeholder 2"/>
          <p:cNvSpPr txBox="1">
            <a:spLocks/>
          </p:cNvSpPr>
          <p:nvPr/>
        </p:nvSpPr>
        <p:spPr bwMode="auto">
          <a:xfrm>
            <a:off x="457200" y="1295400"/>
            <a:ext cx="11665527" cy="592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7000"/>
              </a:lnSpc>
              <a:spcBef>
                <a:spcPts val="0"/>
              </a:spcBef>
            </a:pPr>
            <a:r>
              <a:rPr lang="en-US" sz="2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 1</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Enhance utility of SAMHSA’s data files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r>
              <a:rPr lang="en-US"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Strategy 1</a:t>
            </a:r>
            <a:r>
              <a:rPr lang="en-US"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Assess value of SAMHSA’s data</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882775" lvl="1" indent="-1425575">
              <a:lnSpc>
                <a:spcPct val="107000"/>
              </a:lnSpc>
              <a:spcBef>
                <a:spcPts val="0"/>
              </a:spcBef>
              <a:buNone/>
            </a:pPr>
            <a:r>
              <a:rPr lang="en-US" b="1"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Strategy 2</a:t>
            </a:r>
            <a:r>
              <a:rPr lang="en-US"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Establish internal and/or external data dashboards </a:t>
            </a:r>
            <a:endParaRPr lang="en-US" dirty="0">
              <a:solidFill>
                <a:srgbClr val="000000"/>
              </a:solidFill>
              <a:ea typeface="Yu Mincho" panose="02020400000000000000" pitchFamily="18" charset="-128"/>
              <a:cs typeface="Arial" panose="020B0604020202020204" pitchFamily="34" charset="0"/>
            </a:endParaRPr>
          </a:p>
          <a:p>
            <a:pPr marL="1882775" lvl="1" indent="-1425575">
              <a:lnSpc>
                <a:spcPct val="107000"/>
              </a:lnSpc>
              <a:spcBef>
                <a:spcPts val="0"/>
              </a:spcBef>
              <a:buNone/>
            </a:pPr>
            <a:r>
              <a:rPr lang="en-US"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Strategy 3</a:t>
            </a:r>
            <a:r>
              <a:rPr lang="en-US"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Support access to data by subset</a:t>
            </a:r>
          </a:p>
          <a:p>
            <a:pPr lvl="1">
              <a:lnSpc>
                <a:spcPct val="107000"/>
              </a:lnSpc>
              <a:spcBef>
                <a:spcPts val="0"/>
              </a:spcBef>
              <a:buFont typeface="+mj-lt"/>
              <a:buAutoNum type="alphaLcPeriod"/>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pPr>
            <a:r>
              <a:rPr lang="en-US" sz="2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 2</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Enhance utility of SAMHSA’s data deliverables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Strategy 1</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Assess value of SAMHSA’s data products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828800" lvl="1" indent="-1371600">
              <a:lnSpc>
                <a:spcPct val="107000"/>
              </a:lnSpc>
              <a:spcBef>
                <a:spcPts val="0"/>
              </a:spcBef>
              <a:spcAft>
                <a:spcPts val="800"/>
              </a:spcAft>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2</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Establish a data communications strategy with focus on improving/advertising/promoting SAMHSA data products and ensuring broad usability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lvl="1">
              <a:defRPr/>
            </a:pPr>
            <a:endParaRPr lang="en-US" altLang="en-US" sz="2300" dirty="0"/>
          </a:p>
        </p:txBody>
      </p:sp>
    </p:spTree>
    <p:extLst>
      <p:ext uri="{BB962C8B-B14F-4D97-AF65-F5344CB8AC3E}">
        <p14:creationId xmlns:p14="http://schemas.microsoft.com/office/powerpoint/2010/main" val="211811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42901" y="173043"/>
            <a:ext cx="1150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Goal 4: Expand and Strengthen SAMHSA’s Data Workforce Capacity</a:t>
            </a:r>
            <a:endParaRPr kumimoji="0" lang="en-US" alt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388" name="Content Placeholder 2"/>
          <p:cNvSpPr txBox="1">
            <a:spLocks/>
          </p:cNvSpPr>
          <p:nvPr/>
        </p:nvSpPr>
        <p:spPr bwMode="auto">
          <a:xfrm>
            <a:off x="613596" y="1447800"/>
            <a:ext cx="11509131" cy="579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546225" indent="-1546225">
              <a:lnSpc>
                <a:spcPct val="107000"/>
              </a:lnSpc>
              <a:spcBef>
                <a:spcPts val="0"/>
              </a:spcBef>
            </a:pPr>
            <a:r>
              <a:rPr lang="en-US" sz="2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 1</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Realign human capital to promote timely and actionable data collection, analysis, and dissemination  </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1882775" lvl="1" indent="-1425575">
              <a:lnSpc>
                <a:spcPct val="107000"/>
              </a:lnSpc>
              <a:spcBef>
                <a:spcPts val="0"/>
              </a:spcBef>
              <a:buNone/>
            </a:pPr>
            <a:r>
              <a:rPr lang="en-US" b="1" dirty="0">
                <a:effectLst/>
                <a:latin typeface="Calibri" panose="020F0502020204030204" pitchFamily="34" charset="0"/>
                <a:ea typeface="Yu Mincho" panose="02020400000000000000" pitchFamily="18" charset="-128"/>
                <a:cs typeface="Calibri" panose="020F0502020204030204" pitchFamily="34" charset="0"/>
              </a:rPr>
              <a:t>Strategy 1</a:t>
            </a:r>
            <a:r>
              <a:rPr lang="en-US" dirty="0">
                <a:effectLst/>
                <a:latin typeface="Calibri" panose="020F0502020204030204" pitchFamily="34" charset="0"/>
                <a:ea typeface="Yu Mincho" panose="02020400000000000000" pitchFamily="18" charset="-128"/>
                <a:cs typeface="Calibri" panose="020F0502020204030204" pitchFamily="34" charset="0"/>
              </a:rPr>
              <a:t>: Create focused and responsive performance monitoring and evaluation through investments in human capital</a:t>
            </a:r>
          </a:p>
          <a:p>
            <a:pPr marL="457200" lvl="1" indent="0">
              <a:lnSpc>
                <a:spcPct val="107000"/>
              </a:lnSpc>
              <a:spcBef>
                <a:spcPts val="0"/>
              </a:spcBef>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pPr>
            <a:r>
              <a:rPr lang="en-US" sz="2400" u="sng" dirty="0">
                <a:effectLst/>
                <a:latin typeface="Calibri" panose="020F0502020204030204" pitchFamily="34" charset="0"/>
                <a:ea typeface="Calibri" panose="020F0502020204030204" pitchFamily="34" charset="0"/>
                <a:cs typeface="Calibri" panose="020F0502020204030204" pitchFamily="34" charset="0"/>
              </a:rPr>
              <a:t>Objective 2</a:t>
            </a:r>
            <a:r>
              <a:rPr lang="en-US" sz="2400" dirty="0">
                <a:effectLst/>
                <a:latin typeface="Calibri" panose="020F0502020204030204" pitchFamily="34" charset="0"/>
                <a:ea typeface="Calibri" panose="020F0502020204030204" pitchFamily="34" charset="0"/>
                <a:cs typeface="Calibri" panose="020F0502020204030204" pitchFamily="34" charset="0"/>
              </a:rPr>
              <a:t>: Enhance in-house capacity as it relates to data collection and analysis  </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1882775" lvl="1" indent="-1425575">
              <a:lnSpc>
                <a:spcPct val="107000"/>
              </a:lnSpc>
              <a:spcBef>
                <a:spcPts val="0"/>
              </a:spcBef>
              <a:buNone/>
            </a:pPr>
            <a:r>
              <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Strategy 1</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Hire staff who possess education and experience in the following core areas: data visualization, data linkage, data science, and mixed methods research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Arial" panose="020B0604020202020204" pitchFamily="34" charset="0"/>
              </a:rPr>
              <a:t>Strategy 2</a:t>
            </a:r>
            <a:r>
              <a:rPr lang="en-US" dirty="0">
                <a:effectLst/>
                <a:latin typeface="Calibri" panose="020F0502020204030204" pitchFamily="34" charset="0"/>
                <a:ea typeface="Calibri" panose="020F0502020204030204" pitchFamily="34" charset="0"/>
                <a:cs typeface="Arial" panose="020B0604020202020204" pitchFamily="34" charset="0"/>
              </a:rPr>
              <a:t>: Enhance SAMHSA-wide staff data literacy</a:t>
            </a:r>
          </a:p>
        </p:txBody>
      </p:sp>
    </p:spTree>
    <p:extLst>
      <p:ext uri="{BB962C8B-B14F-4D97-AF65-F5344CB8AC3E}">
        <p14:creationId xmlns:p14="http://schemas.microsoft.com/office/powerpoint/2010/main" val="202804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A8736-3FCA-9F3B-0E6A-8F014EE9230E}"/>
              </a:ext>
            </a:extLst>
          </p:cNvPr>
          <p:cNvSpPr>
            <a:spLocks noGrp="1"/>
          </p:cNvSpPr>
          <p:nvPr>
            <p:ph type="title"/>
          </p:nvPr>
        </p:nvSpPr>
        <p:spPr/>
        <p:txBody>
          <a:bodyPr/>
          <a:lstStyle/>
          <a:p>
            <a:r>
              <a:rPr lang="en-US" dirty="0"/>
              <a:t>SAMHSA regional offices</a:t>
            </a:r>
          </a:p>
        </p:txBody>
      </p:sp>
      <p:pic>
        <p:nvPicPr>
          <p:cNvPr id="8" name="Content Placeholder 7">
            <a:extLst>
              <a:ext uri="{FF2B5EF4-FFF2-40B4-BE49-F238E27FC236}">
                <a16:creationId xmlns:a16="http://schemas.microsoft.com/office/drawing/2014/main" id="{FDC09735-E2B3-4082-95D8-D10DD6CCF7A8}"/>
              </a:ext>
            </a:extLst>
          </p:cNvPr>
          <p:cNvPicPr>
            <a:picLocks noGrp="1" noChangeAspect="1"/>
          </p:cNvPicPr>
          <p:nvPr>
            <p:ph idx="1"/>
          </p:nvPr>
        </p:nvPicPr>
        <p:blipFill>
          <a:blip r:embed="rId2"/>
          <a:stretch>
            <a:fillRect/>
          </a:stretch>
        </p:blipFill>
        <p:spPr>
          <a:xfrm>
            <a:off x="380999" y="972588"/>
            <a:ext cx="9872703" cy="5504412"/>
          </a:xfrm>
        </p:spPr>
      </p:pic>
    </p:spTree>
    <p:extLst>
      <p:ext uri="{BB962C8B-B14F-4D97-AF65-F5344CB8AC3E}">
        <p14:creationId xmlns:p14="http://schemas.microsoft.com/office/powerpoint/2010/main" val="327651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AC35-67C9-43E0-9D9C-75F99AB8051F}"/>
              </a:ext>
            </a:extLst>
          </p:cNvPr>
          <p:cNvSpPr>
            <a:spLocks noGrp="1"/>
          </p:cNvSpPr>
          <p:nvPr>
            <p:ph type="title"/>
          </p:nvPr>
        </p:nvSpPr>
        <p:spPr/>
        <p:txBody>
          <a:bodyPr>
            <a:normAutofit/>
          </a:bodyPr>
          <a:lstStyle/>
          <a:p>
            <a:pPr algn="ctr"/>
            <a:r>
              <a:rPr lang="en-US" dirty="0"/>
              <a:t>Thank You</a:t>
            </a:r>
          </a:p>
        </p:txBody>
      </p:sp>
      <p:sp>
        <p:nvSpPr>
          <p:cNvPr id="4" name="Text Placeholder 3">
            <a:extLst>
              <a:ext uri="{FF2B5EF4-FFF2-40B4-BE49-F238E27FC236}">
                <a16:creationId xmlns:a16="http://schemas.microsoft.com/office/drawing/2014/main" id="{356ED311-AC1D-4151-AA87-F7B4C49844C6}"/>
              </a:ext>
            </a:extLst>
          </p:cNvPr>
          <p:cNvSpPr>
            <a:spLocks noGrp="1"/>
          </p:cNvSpPr>
          <p:nvPr>
            <p:ph type="body" sz="quarter" idx="11"/>
          </p:nvPr>
        </p:nvSpPr>
        <p:spPr>
          <a:xfrm>
            <a:off x="516473" y="1090038"/>
            <a:ext cx="11159057" cy="1492885"/>
          </a:xfrm>
        </p:spPr>
        <p:txBody>
          <a:bodyPr vert="horz" lIns="121920" tIns="60960" rIns="121920" bIns="60960" rtlCol="0" anchor="t">
            <a:noAutofit/>
          </a:bodyPr>
          <a:lstStyle/>
          <a:p>
            <a:pPr defTabSz="1219170">
              <a:spcBef>
                <a:spcPts val="1333"/>
              </a:spcBef>
              <a:defRPr/>
            </a:pPr>
            <a:r>
              <a:rPr lang="en-US" sz="3200" dirty="0">
                <a:solidFill>
                  <a:srgbClr val="172B4D"/>
                </a:solidFill>
                <a:latin typeface="Calibri" panose="020F0502020204030204"/>
              </a:rPr>
              <a:t>SAMHSA’s mission is to lead public health and service delivery efforts that promote mental health, prevent substance misuse, and provide treatments and supports to foster recovery while ensuring equitable access and better outcomes.</a:t>
            </a:r>
            <a:endParaRPr lang="en-US" sz="3200" dirty="0">
              <a:solidFill>
                <a:prstClr val="black"/>
              </a:solidFill>
              <a:latin typeface="Calibri" panose="020F0502020204030204"/>
            </a:endParaRPr>
          </a:p>
        </p:txBody>
      </p:sp>
      <p:sp>
        <p:nvSpPr>
          <p:cNvPr id="6" name="Text Placeholder 5">
            <a:extLst>
              <a:ext uri="{FF2B5EF4-FFF2-40B4-BE49-F238E27FC236}">
                <a16:creationId xmlns:a16="http://schemas.microsoft.com/office/drawing/2014/main" id="{B75F95FB-CD47-4F8B-9B38-A667274F8DE7}"/>
              </a:ext>
            </a:extLst>
          </p:cNvPr>
          <p:cNvSpPr>
            <a:spLocks noGrp="1"/>
          </p:cNvSpPr>
          <p:nvPr>
            <p:ph type="body" sz="quarter" idx="13"/>
          </p:nvPr>
        </p:nvSpPr>
        <p:spPr>
          <a:xfrm>
            <a:off x="423341" y="3124200"/>
            <a:ext cx="11159059" cy="2036645"/>
          </a:xfrm>
        </p:spPr>
        <p:txBody>
          <a:bodyPr>
            <a:normAutofit fontScale="62500" lnSpcReduction="20000"/>
          </a:bodyPr>
          <a:lstStyle/>
          <a:p>
            <a:r>
              <a:rPr lang="en-US" dirty="0"/>
              <a:t>Mirna Herrera</a:t>
            </a:r>
          </a:p>
          <a:p>
            <a:r>
              <a:rPr lang="en-US" dirty="0">
                <a:hlinkClick r:id="rId3"/>
              </a:rPr>
              <a:t>Mirna.Herrera@SAMHSA.hhs.gov</a:t>
            </a:r>
            <a:endParaRPr lang="en-US" dirty="0"/>
          </a:p>
          <a:p>
            <a:r>
              <a:rPr lang="en-US" dirty="0"/>
              <a:t>202-878-1313</a:t>
            </a:r>
          </a:p>
          <a:p>
            <a:r>
              <a:rPr lang="en-US" dirty="0"/>
              <a:t>www.samhsa.gov</a:t>
            </a:r>
          </a:p>
          <a:p>
            <a:endParaRPr lang="en-US" dirty="0"/>
          </a:p>
        </p:txBody>
      </p:sp>
      <p:sp>
        <p:nvSpPr>
          <p:cNvPr id="7" name="Text Placeholder 6">
            <a:extLst>
              <a:ext uri="{FF2B5EF4-FFF2-40B4-BE49-F238E27FC236}">
                <a16:creationId xmlns:a16="http://schemas.microsoft.com/office/drawing/2014/main" id="{4DC8D4B2-EA37-4FBA-BE11-469D055C3EA0}"/>
              </a:ext>
            </a:extLst>
          </p:cNvPr>
          <p:cNvSpPr>
            <a:spLocks noGrp="1"/>
          </p:cNvSpPr>
          <p:nvPr>
            <p:ph type="body" sz="quarter" idx="14"/>
          </p:nvPr>
        </p:nvSpPr>
        <p:spPr/>
        <p:txBody>
          <a:bodyPr/>
          <a:lstStyle/>
          <a:p>
            <a:r>
              <a:rPr lang="en-US" dirty="0"/>
              <a:t>1-877-SAMHSA-7 (1-877-726-4727) ● 1-800-487-4889 (TDD)</a:t>
            </a:r>
          </a:p>
        </p:txBody>
      </p:sp>
      <p:sp>
        <p:nvSpPr>
          <p:cNvPr id="3" name="Slide Number Placeholder 2">
            <a:extLst>
              <a:ext uri="{FF2B5EF4-FFF2-40B4-BE49-F238E27FC236}">
                <a16:creationId xmlns:a16="http://schemas.microsoft.com/office/drawing/2014/main" id="{1BF8767B-F39F-48BF-B547-E0B5EC8CA55E}"/>
              </a:ext>
            </a:extLst>
          </p:cNvPr>
          <p:cNvSpPr>
            <a:spLocks noGrp="1"/>
          </p:cNvSpPr>
          <p:nvPr>
            <p:ph type="sldNum" sz="quarter" idx="10"/>
          </p:nvPr>
        </p:nvSpPr>
        <p:spPr/>
        <p:txBody>
          <a:bodyPr/>
          <a:lstStyle/>
          <a:p>
            <a:fld id="{D07D4089-40B5-457D-927F-16367A53BB79}" type="slidenum">
              <a:rPr lang="en-US" smtClean="0"/>
              <a:pPr/>
              <a:t>20</a:t>
            </a:fld>
            <a:endParaRPr lang="en-US" dirty="0"/>
          </a:p>
        </p:txBody>
      </p:sp>
    </p:spTree>
    <p:extLst>
      <p:ext uri="{BB962C8B-B14F-4D97-AF65-F5344CB8AC3E}">
        <p14:creationId xmlns:p14="http://schemas.microsoft.com/office/powerpoint/2010/main" val="423377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9A6B-38C2-48E1-85D1-1C745698B2B2}"/>
              </a:ext>
            </a:extLst>
          </p:cNvPr>
          <p:cNvSpPr>
            <a:spLocks noGrp="1"/>
          </p:cNvSpPr>
          <p:nvPr>
            <p:ph type="title"/>
          </p:nvPr>
        </p:nvSpPr>
        <p:spPr/>
        <p:txBody>
          <a:bodyPr>
            <a:normAutofit/>
          </a:bodyPr>
          <a:lstStyle/>
          <a:p>
            <a:r>
              <a:rPr lang="en-US" dirty="0"/>
              <a:t>Mission and Vision</a:t>
            </a:r>
          </a:p>
        </p:txBody>
      </p:sp>
      <p:sp>
        <p:nvSpPr>
          <p:cNvPr id="3" name="Content Placeholder 2">
            <a:extLst>
              <a:ext uri="{FF2B5EF4-FFF2-40B4-BE49-F238E27FC236}">
                <a16:creationId xmlns:a16="http://schemas.microsoft.com/office/drawing/2014/main" id="{C9B2CC3F-F5FD-4D23-A875-63D38BAA3255}"/>
              </a:ext>
            </a:extLst>
          </p:cNvPr>
          <p:cNvSpPr>
            <a:spLocks noGrp="1"/>
          </p:cNvSpPr>
          <p:nvPr>
            <p:ph idx="1"/>
          </p:nvPr>
        </p:nvSpPr>
        <p:spPr/>
        <p:txBody>
          <a:bodyPr/>
          <a:lstStyle/>
          <a:p>
            <a:pPr marL="0" indent="0">
              <a:buNone/>
            </a:pPr>
            <a:r>
              <a:rPr lang="en-US" b="1" dirty="0"/>
              <a:t>MISSION</a:t>
            </a:r>
          </a:p>
          <a:p>
            <a:pPr marL="0" indent="0">
              <a:buNone/>
            </a:pPr>
            <a:r>
              <a:rPr lang="en-US" i="1" dirty="0"/>
              <a:t>SAMHSA’s mission is to lead public health and service delivery efforts that promote mental health, prevent substance misuse, and provide treatments and supports to foster recovery while ensuring equitable access and better outcomes. </a:t>
            </a:r>
          </a:p>
          <a:p>
            <a:endParaRPr lang="en-US" dirty="0"/>
          </a:p>
          <a:p>
            <a:pPr marL="0" indent="0">
              <a:buNone/>
            </a:pPr>
            <a:r>
              <a:rPr lang="en-US" b="1" dirty="0"/>
              <a:t>VISION</a:t>
            </a:r>
          </a:p>
          <a:p>
            <a:pPr marL="0" indent="0">
              <a:buNone/>
            </a:pPr>
            <a:r>
              <a:rPr lang="en-US" i="1" dirty="0"/>
              <a:t>SAMHSA envisions that people with, affected by, or at risk for mental health and substance use conditions receive care, thrive, and achieve wellbeing. </a:t>
            </a:r>
          </a:p>
          <a:p>
            <a:endParaRPr lang="en-US" dirty="0"/>
          </a:p>
          <a:p>
            <a:endParaRPr lang="en-US" dirty="0"/>
          </a:p>
        </p:txBody>
      </p:sp>
    </p:spTree>
    <p:extLst>
      <p:ext uri="{BB962C8B-B14F-4D97-AF65-F5344CB8AC3E}">
        <p14:creationId xmlns:p14="http://schemas.microsoft.com/office/powerpoint/2010/main" val="255457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189E74FE-39EB-47EB-B882-BF185ACC6C3C}"/>
              </a:ext>
            </a:extLst>
          </p:cNvPr>
          <p:cNvSpPr/>
          <p:nvPr/>
        </p:nvSpPr>
        <p:spPr>
          <a:xfrm>
            <a:off x="5771006" y="5201789"/>
            <a:ext cx="4118372" cy="665019"/>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604923" defTabSz="609570">
              <a:buClr>
                <a:srgbClr val="FFFFFF"/>
              </a:buClr>
              <a:defRPr/>
            </a:pPr>
            <a:r>
              <a:rPr lang="en-US" sz="1600" b="1" dirty="0">
                <a:solidFill>
                  <a:srgbClr val="FFFFFF"/>
                </a:solidFill>
                <a:latin typeface="Calibri"/>
              </a:rPr>
              <a:t>Recovery</a:t>
            </a:r>
          </a:p>
        </p:txBody>
      </p:sp>
      <p:sp>
        <p:nvSpPr>
          <p:cNvPr id="30" name="Rectangle: Rounded Corners 29">
            <a:extLst>
              <a:ext uri="{FF2B5EF4-FFF2-40B4-BE49-F238E27FC236}">
                <a16:creationId xmlns:a16="http://schemas.microsoft.com/office/drawing/2014/main" id="{FB1A5891-A8AD-415C-8F55-1F37E1712806}"/>
              </a:ext>
            </a:extLst>
          </p:cNvPr>
          <p:cNvSpPr/>
          <p:nvPr/>
        </p:nvSpPr>
        <p:spPr>
          <a:xfrm>
            <a:off x="5771005" y="4213503"/>
            <a:ext cx="4118371" cy="665019"/>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604923" defTabSz="609570">
              <a:buClr>
                <a:srgbClr val="FFFFFF"/>
              </a:buClr>
              <a:defRPr/>
            </a:pPr>
            <a:r>
              <a:rPr lang="en-US" sz="1600" b="1" dirty="0">
                <a:solidFill>
                  <a:srgbClr val="FFFFFF"/>
                </a:solidFill>
                <a:latin typeface="Calibri"/>
              </a:rPr>
              <a:t>Commitment to Data and Evidence</a:t>
            </a:r>
          </a:p>
        </p:txBody>
      </p:sp>
      <p:sp>
        <p:nvSpPr>
          <p:cNvPr id="31" name="Rectangle: Rounded Corners 30">
            <a:extLst>
              <a:ext uri="{FF2B5EF4-FFF2-40B4-BE49-F238E27FC236}">
                <a16:creationId xmlns:a16="http://schemas.microsoft.com/office/drawing/2014/main" id="{993F452C-90D4-4D7B-8205-91F325AF8017}"/>
              </a:ext>
            </a:extLst>
          </p:cNvPr>
          <p:cNvSpPr/>
          <p:nvPr/>
        </p:nvSpPr>
        <p:spPr>
          <a:xfrm>
            <a:off x="5771008" y="3131548"/>
            <a:ext cx="4118369" cy="665019"/>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604923" defTabSz="609570">
              <a:buClr>
                <a:srgbClr val="FFFFFF"/>
              </a:buClr>
              <a:defRPr/>
            </a:pPr>
            <a:r>
              <a:rPr lang="en-US" sz="1600" b="1" dirty="0">
                <a:solidFill>
                  <a:srgbClr val="FFFFFF"/>
                </a:solidFill>
                <a:latin typeface="Calibri"/>
              </a:rPr>
              <a:t>Trauma-Informed Approaches</a:t>
            </a:r>
          </a:p>
        </p:txBody>
      </p:sp>
      <p:sp>
        <p:nvSpPr>
          <p:cNvPr id="32" name="Rectangle: Rounded Corners 31">
            <a:extLst>
              <a:ext uri="{FF2B5EF4-FFF2-40B4-BE49-F238E27FC236}">
                <a16:creationId xmlns:a16="http://schemas.microsoft.com/office/drawing/2014/main" id="{62749447-A17E-4A02-B2AE-197D66450F4A}"/>
              </a:ext>
            </a:extLst>
          </p:cNvPr>
          <p:cNvSpPr/>
          <p:nvPr/>
        </p:nvSpPr>
        <p:spPr>
          <a:xfrm>
            <a:off x="5771005" y="2083679"/>
            <a:ext cx="4118372" cy="665019"/>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604923" defTabSz="609570">
              <a:buClr>
                <a:srgbClr val="FFFFFF"/>
              </a:buClr>
              <a:defRPr/>
            </a:pPr>
            <a:r>
              <a:rPr lang="en-US" sz="1600" b="1" dirty="0">
                <a:solidFill>
                  <a:srgbClr val="FFFFFF"/>
                </a:solidFill>
                <a:latin typeface="Calibri"/>
              </a:rPr>
              <a:t>Equity</a:t>
            </a:r>
          </a:p>
        </p:txBody>
      </p:sp>
      <p:sp>
        <p:nvSpPr>
          <p:cNvPr id="33" name="2. Slide Title">
            <a:extLst>
              <a:ext uri="{FF2B5EF4-FFF2-40B4-BE49-F238E27FC236}">
                <a16:creationId xmlns:a16="http://schemas.microsoft.com/office/drawing/2014/main" id="{0DF368BF-1364-4A6A-9AAE-F82F94E3AE99}"/>
              </a:ext>
            </a:extLst>
          </p:cNvPr>
          <p:cNvSpPr txBox="1">
            <a:spLocks/>
          </p:cNvSpPr>
          <p:nvPr>
            <p:custDataLst>
              <p:tags r:id="rId1"/>
            </p:custDataLst>
          </p:nvPr>
        </p:nvSpPr>
        <p:spPr>
          <a:xfrm>
            <a:off x="2787" y="18296"/>
            <a:ext cx="11536435" cy="1120641"/>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400" kern="1200">
                <a:solidFill>
                  <a:schemeClr val="bg1"/>
                </a:solidFill>
                <a:latin typeface="Yu Gothic UI Semibold" panose="020B0700000000000000" pitchFamily="34" charset="-128"/>
                <a:ea typeface="Yu Gothic UI Semibold" panose="020B0700000000000000" pitchFamily="34" charset="-128"/>
                <a:cs typeface="+mj-cs"/>
              </a:defRPr>
            </a:lvl1pPr>
          </a:lstStyle>
          <a:p>
            <a:pPr defTabSz="914377">
              <a:defRPr/>
            </a:pPr>
            <a:r>
              <a:rPr lang="en-US" sz="3200" dirty="0">
                <a:solidFill>
                  <a:prstClr val="white"/>
                </a:solidFill>
                <a:latin typeface="+mn-lt"/>
              </a:rPr>
              <a:t>SAMHSA’s Overarching Priorities and Guiding Principles</a:t>
            </a:r>
          </a:p>
        </p:txBody>
      </p:sp>
      <p:sp>
        <p:nvSpPr>
          <p:cNvPr id="34" name="Oval 33">
            <a:extLst>
              <a:ext uri="{FF2B5EF4-FFF2-40B4-BE49-F238E27FC236}">
                <a16:creationId xmlns:a16="http://schemas.microsoft.com/office/drawing/2014/main" id="{EE770ECB-1430-497E-935D-F0017976C4D0}"/>
              </a:ext>
            </a:extLst>
          </p:cNvPr>
          <p:cNvSpPr/>
          <p:nvPr/>
        </p:nvSpPr>
        <p:spPr>
          <a:xfrm>
            <a:off x="1325751" y="1442301"/>
            <a:ext cx="5691207" cy="5165915"/>
          </a:xfrm>
          <a:prstGeom prst="ellipse">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dirty="0">
              <a:solidFill>
                <a:prstClr val="white"/>
              </a:solidFill>
              <a:latin typeface="Calibri"/>
            </a:endParaRPr>
          </a:p>
        </p:txBody>
      </p:sp>
      <p:sp>
        <p:nvSpPr>
          <p:cNvPr id="35" name="Freeform: Shape 34">
            <a:extLst>
              <a:ext uri="{FF2B5EF4-FFF2-40B4-BE49-F238E27FC236}">
                <a16:creationId xmlns:a16="http://schemas.microsoft.com/office/drawing/2014/main" id="{07B0BB0C-4E81-4B07-AA79-63A2116DF508}"/>
              </a:ext>
            </a:extLst>
          </p:cNvPr>
          <p:cNvSpPr/>
          <p:nvPr/>
        </p:nvSpPr>
        <p:spPr>
          <a:xfrm>
            <a:off x="3542288" y="3415174"/>
            <a:ext cx="1290637" cy="1290637"/>
          </a:xfrm>
          <a:custGeom>
            <a:avLst/>
            <a:gdLst>
              <a:gd name="connsiteX0" fmla="*/ 0 w 1064776"/>
              <a:gd name="connsiteY0" fmla="*/ 532388 h 1064776"/>
              <a:gd name="connsiteX1" fmla="*/ 532388 w 1064776"/>
              <a:gd name="connsiteY1" fmla="*/ 0 h 1064776"/>
              <a:gd name="connsiteX2" fmla="*/ 1064776 w 1064776"/>
              <a:gd name="connsiteY2" fmla="*/ 532388 h 1064776"/>
              <a:gd name="connsiteX3" fmla="*/ 532388 w 1064776"/>
              <a:gd name="connsiteY3" fmla="*/ 1064776 h 1064776"/>
              <a:gd name="connsiteX4" fmla="*/ 0 w 1064776"/>
              <a:gd name="connsiteY4" fmla="*/ 532388 h 106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776" h="1064776">
                <a:moveTo>
                  <a:pt x="0" y="532388"/>
                </a:moveTo>
                <a:cubicBezTo>
                  <a:pt x="0" y="238358"/>
                  <a:pt x="238358" y="0"/>
                  <a:pt x="532388" y="0"/>
                </a:cubicBezTo>
                <a:cubicBezTo>
                  <a:pt x="826418" y="0"/>
                  <a:pt x="1064776" y="238358"/>
                  <a:pt x="1064776" y="532388"/>
                </a:cubicBezTo>
                <a:cubicBezTo>
                  <a:pt x="1064776" y="826418"/>
                  <a:pt x="826418" y="1064776"/>
                  <a:pt x="532388" y="1064776"/>
                </a:cubicBezTo>
                <a:cubicBezTo>
                  <a:pt x="238358" y="1064776"/>
                  <a:pt x="0" y="826418"/>
                  <a:pt x="0" y="532388"/>
                </a:cubicBezTo>
                <a:close/>
              </a:path>
            </a:pathLst>
          </a:cu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7224" tIns="217224" rIns="217224" bIns="217224" numCol="1" spcCol="1270" anchor="ctr" anchorCtr="0">
            <a:noAutofit/>
          </a:bodyPr>
          <a:lstStyle/>
          <a:p>
            <a:pPr algn="ctr" defTabSz="651901">
              <a:lnSpc>
                <a:spcPct val="90000"/>
              </a:lnSpc>
              <a:spcBef>
                <a:spcPct val="0"/>
              </a:spcBef>
              <a:spcAft>
                <a:spcPct val="35000"/>
              </a:spcAft>
              <a:defRPr/>
            </a:pPr>
            <a:r>
              <a:rPr lang="en-US" sz="1600" b="1" dirty="0">
                <a:solidFill>
                  <a:prstClr val="black"/>
                </a:solidFill>
                <a:latin typeface="Calibri"/>
              </a:rPr>
              <a:t>SAMHSA’s Priorities</a:t>
            </a:r>
          </a:p>
        </p:txBody>
      </p:sp>
      <p:sp>
        <p:nvSpPr>
          <p:cNvPr id="36" name="Freeform: Shape 35">
            <a:extLst>
              <a:ext uri="{FF2B5EF4-FFF2-40B4-BE49-F238E27FC236}">
                <a16:creationId xmlns:a16="http://schemas.microsoft.com/office/drawing/2014/main" id="{CBD66472-B8E4-4914-8A19-F50B61486F83}"/>
              </a:ext>
            </a:extLst>
          </p:cNvPr>
          <p:cNvSpPr/>
          <p:nvPr/>
        </p:nvSpPr>
        <p:spPr>
          <a:xfrm rot="16200000">
            <a:off x="4069011" y="3280327"/>
            <a:ext cx="237192" cy="32503"/>
          </a:xfrm>
          <a:custGeom>
            <a:avLst/>
            <a:gdLst>
              <a:gd name="connsiteX0" fmla="*/ 0 w 195683"/>
              <a:gd name="connsiteY0" fmla="*/ 13407 h 26815"/>
              <a:gd name="connsiteX1" fmla="*/ 195683 w 195683"/>
              <a:gd name="connsiteY1" fmla="*/ 13407 h 26815"/>
            </a:gdLst>
            <a:ahLst/>
            <a:cxnLst>
              <a:cxn ang="0">
                <a:pos x="connsiteX0" y="connsiteY0"/>
              </a:cxn>
              <a:cxn ang="0">
                <a:pos x="connsiteX1" y="connsiteY1"/>
              </a:cxn>
            </a:cxnLst>
            <a:rect l="l" t="t" r="r" b="b"/>
            <a:pathLst>
              <a:path w="195683" h="26815">
                <a:moveTo>
                  <a:pt x="0" y="13407"/>
                </a:moveTo>
                <a:lnTo>
                  <a:pt x="195683" y="13407"/>
                </a:lnTo>
              </a:path>
            </a:pathLst>
          </a:custGeom>
          <a:noFill/>
          <a:ln>
            <a:solidFill>
              <a:schemeClr val="tx1"/>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40865" tIns="11355" rIns="140865" bIns="11353" numCol="1" spcCol="1270" anchor="ctr" anchorCtr="0">
            <a:noAutofit/>
          </a:bodyPr>
          <a:lstStyle/>
          <a:p>
            <a:pPr algn="ctr" defTabSz="296319">
              <a:lnSpc>
                <a:spcPct val="90000"/>
              </a:lnSpc>
              <a:spcBef>
                <a:spcPct val="0"/>
              </a:spcBef>
              <a:spcAft>
                <a:spcPct val="35000"/>
              </a:spcAft>
              <a:defRPr/>
            </a:pPr>
            <a:endParaRPr lang="en-US" sz="667" dirty="0">
              <a:solidFill>
                <a:prstClr val="black">
                  <a:hueOff val="0"/>
                  <a:satOff val="0"/>
                  <a:lumOff val="0"/>
                  <a:alphaOff val="0"/>
                </a:prstClr>
              </a:solidFill>
              <a:latin typeface="Calibri"/>
            </a:endParaRPr>
          </a:p>
        </p:txBody>
      </p:sp>
      <p:sp>
        <p:nvSpPr>
          <p:cNvPr id="37" name="Freeform: Shape 36">
            <a:extLst>
              <a:ext uri="{FF2B5EF4-FFF2-40B4-BE49-F238E27FC236}">
                <a16:creationId xmlns:a16="http://schemas.microsoft.com/office/drawing/2014/main" id="{087D49C2-ED6D-4BDF-86C3-3A106471753E}"/>
              </a:ext>
            </a:extLst>
          </p:cNvPr>
          <p:cNvSpPr/>
          <p:nvPr/>
        </p:nvSpPr>
        <p:spPr>
          <a:xfrm>
            <a:off x="3313217" y="1504156"/>
            <a:ext cx="1724623" cy="1673827"/>
          </a:xfrm>
          <a:custGeom>
            <a:avLst/>
            <a:gdLst>
              <a:gd name="connsiteX0" fmla="*/ 0 w 1321674"/>
              <a:gd name="connsiteY0" fmla="*/ 658388 h 1316776"/>
              <a:gd name="connsiteX1" fmla="*/ 660837 w 1321674"/>
              <a:gd name="connsiteY1" fmla="*/ 0 h 1316776"/>
              <a:gd name="connsiteX2" fmla="*/ 1321674 w 1321674"/>
              <a:gd name="connsiteY2" fmla="*/ 658388 h 1316776"/>
              <a:gd name="connsiteX3" fmla="*/ 660837 w 1321674"/>
              <a:gd name="connsiteY3" fmla="*/ 1316776 h 1316776"/>
              <a:gd name="connsiteX4" fmla="*/ 0 w 1321674"/>
              <a:gd name="connsiteY4" fmla="*/ 658388 h 131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74" h="1316776">
                <a:moveTo>
                  <a:pt x="0" y="658388"/>
                </a:moveTo>
                <a:cubicBezTo>
                  <a:pt x="0" y="294770"/>
                  <a:pt x="295867" y="0"/>
                  <a:pt x="660837" y="0"/>
                </a:cubicBezTo>
                <a:cubicBezTo>
                  <a:pt x="1025807" y="0"/>
                  <a:pt x="1321674" y="294770"/>
                  <a:pt x="1321674" y="658388"/>
                </a:cubicBezTo>
                <a:cubicBezTo>
                  <a:pt x="1321674" y="1022006"/>
                  <a:pt x="1025807" y="1316776"/>
                  <a:pt x="660837" y="1316776"/>
                </a:cubicBezTo>
                <a:cubicBezTo>
                  <a:pt x="295867" y="1316776"/>
                  <a:pt x="0" y="1022006"/>
                  <a:pt x="0" y="658388"/>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66540" tIns="265583" rIns="266540" bIns="265583" numCol="1" spcCol="1270" anchor="ctr" anchorCtr="0">
            <a:noAutofit/>
          </a:bodyPr>
          <a:lstStyle/>
          <a:p>
            <a:pPr algn="ctr" defTabSz="592637">
              <a:lnSpc>
                <a:spcPct val="90000"/>
              </a:lnSpc>
              <a:spcBef>
                <a:spcPct val="0"/>
              </a:spcBef>
              <a:spcAft>
                <a:spcPct val="35000"/>
              </a:spcAft>
              <a:defRPr/>
            </a:pPr>
            <a:endParaRPr lang="en-US" sz="1333" b="1" dirty="0">
              <a:solidFill>
                <a:prstClr val="white"/>
              </a:solidFill>
              <a:latin typeface="Calibri"/>
            </a:endParaRPr>
          </a:p>
          <a:p>
            <a:pPr algn="ctr" defTabSz="592637">
              <a:lnSpc>
                <a:spcPct val="90000"/>
              </a:lnSpc>
              <a:spcBef>
                <a:spcPct val="0"/>
              </a:spcBef>
              <a:spcAft>
                <a:spcPct val="35000"/>
              </a:spcAft>
              <a:defRPr/>
            </a:pPr>
            <a:r>
              <a:rPr lang="en-US" sz="1333" b="1" dirty="0">
                <a:solidFill>
                  <a:prstClr val="white"/>
                </a:solidFill>
                <a:latin typeface="Calibri"/>
              </a:rPr>
              <a:t>2. Enhancing Access to Suicide Prevention &amp; Mental Health Services</a:t>
            </a:r>
          </a:p>
        </p:txBody>
      </p:sp>
      <p:sp>
        <p:nvSpPr>
          <p:cNvPr id="38" name="Freeform: Shape 37">
            <a:extLst>
              <a:ext uri="{FF2B5EF4-FFF2-40B4-BE49-F238E27FC236}">
                <a16:creationId xmlns:a16="http://schemas.microsoft.com/office/drawing/2014/main" id="{4419F29F-F612-410B-A4CA-53660CB77E10}"/>
              </a:ext>
            </a:extLst>
          </p:cNvPr>
          <p:cNvSpPr/>
          <p:nvPr/>
        </p:nvSpPr>
        <p:spPr>
          <a:xfrm rot="20520000">
            <a:off x="4795603" y="3808594"/>
            <a:ext cx="234509" cy="32503"/>
          </a:xfrm>
          <a:custGeom>
            <a:avLst/>
            <a:gdLst>
              <a:gd name="connsiteX0" fmla="*/ 0 w 193470"/>
              <a:gd name="connsiteY0" fmla="*/ 13407 h 26815"/>
              <a:gd name="connsiteX1" fmla="*/ 193470 w 193470"/>
              <a:gd name="connsiteY1" fmla="*/ 13407 h 26815"/>
            </a:gdLst>
            <a:ahLst/>
            <a:cxnLst>
              <a:cxn ang="0">
                <a:pos x="connsiteX0" y="connsiteY0"/>
              </a:cxn>
              <a:cxn ang="0">
                <a:pos x="connsiteX1" y="connsiteY1"/>
              </a:cxn>
            </a:cxnLst>
            <a:rect l="l" t="t" r="r" b="b"/>
            <a:pathLst>
              <a:path w="193470" h="26815">
                <a:moveTo>
                  <a:pt x="0" y="13407"/>
                </a:moveTo>
                <a:lnTo>
                  <a:pt x="193470" y="13407"/>
                </a:lnTo>
              </a:path>
            </a:pathLst>
          </a:custGeom>
          <a:noFill/>
          <a:ln>
            <a:solidFill>
              <a:schemeClr val="tx1"/>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39463" tIns="11427" rIns="139465" bIns="11428" numCol="1" spcCol="1270" anchor="ctr" anchorCtr="0">
            <a:noAutofit/>
          </a:bodyPr>
          <a:lstStyle/>
          <a:p>
            <a:pPr algn="ctr" defTabSz="296319">
              <a:lnSpc>
                <a:spcPct val="90000"/>
              </a:lnSpc>
              <a:spcBef>
                <a:spcPct val="0"/>
              </a:spcBef>
              <a:spcAft>
                <a:spcPct val="35000"/>
              </a:spcAft>
              <a:defRPr/>
            </a:pPr>
            <a:endParaRPr lang="en-US" sz="667" dirty="0">
              <a:solidFill>
                <a:prstClr val="black">
                  <a:hueOff val="0"/>
                  <a:satOff val="0"/>
                  <a:lumOff val="0"/>
                  <a:alphaOff val="0"/>
                </a:prstClr>
              </a:solidFill>
              <a:latin typeface="Calibri"/>
            </a:endParaRPr>
          </a:p>
        </p:txBody>
      </p:sp>
      <p:sp>
        <p:nvSpPr>
          <p:cNvPr id="39" name="Freeform: Shape 38">
            <a:extLst>
              <a:ext uri="{FF2B5EF4-FFF2-40B4-BE49-F238E27FC236}">
                <a16:creationId xmlns:a16="http://schemas.microsoft.com/office/drawing/2014/main" id="{DC8BCCF1-D330-4F85-8C24-1E0701718A4C}"/>
              </a:ext>
            </a:extLst>
          </p:cNvPr>
          <p:cNvSpPr/>
          <p:nvPr/>
        </p:nvSpPr>
        <p:spPr>
          <a:xfrm>
            <a:off x="4984897" y="2644498"/>
            <a:ext cx="1724623" cy="1691687"/>
          </a:xfrm>
          <a:custGeom>
            <a:avLst/>
            <a:gdLst>
              <a:gd name="connsiteX0" fmla="*/ 0 w 1321674"/>
              <a:gd name="connsiteY0" fmla="*/ 658388 h 1316776"/>
              <a:gd name="connsiteX1" fmla="*/ 660837 w 1321674"/>
              <a:gd name="connsiteY1" fmla="*/ 0 h 1316776"/>
              <a:gd name="connsiteX2" fmla="*/ 1321674 w 1321674"/>
              <a:gd name="connsiteY2" fmla="*/ 658388 h 1316776"/>
              <a:gd name="connsiteX3" fmla="*/ 660837 w 1321674"/>
              <a:gd name="connsiteY3" fmla="*/ 1316776 h 1316776"/>
              <a:gd name="connsiteX4" fmla="*/ 0 w 1321674"/>
              <a:gd name="connsiteY4" fmla="*/ 658388 h 131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74" h="1316776">
                <a:moveTo>
                  <a:pt x="0" y="658388"/>
                </a:moveTo>
                <a:cubicBezTo>
                  <a:pt x="0" y="294770"/>
                  <a:pt x="295867" y="0"/>
                  <a:pt x="660837" y="0"/>
                </a:cubicBezTo>
                <a:cubicBezTo>
                  <a:pt x="1025807" y="0"/>
                  <a:pt x="1321674" y="294770"/>
                  <a:pt x="1321674" y="658388"/>
                </a:cubicBezTo>
                <a:cubicBezTo>
                  <a:pt x="1321674" y="1022006"/>
                  <a:pt x="1025807" y="1316776"/>
                  <a:pt x="660837" y="1316776"/>
                </a:cubicBezTo>
                <a:cubicBezTo>
                  <a:pt x="295867" y="1316776"/>
                  <a:pt x="0" y="1022006"/>
                  <a:pt x="0" y="658388"/>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66540" tIns="265583" rIns="266540" bIns="265583" numCol="1" spcCol="1270" anchor="ctr" anchorCtr="0">
            <a:noAutofit/>
          </a:bodyPr>
          <a:lstStyle/>
          <a:p>
            <a:pPr algn="ctr" defTabSz="592637">
              <a:lnSpc>
                <a:spcPct val="90000"/>
              </a:lnSpc>
              <a:spcBef>
                <a:spcPct val="0"/>
              </a:spcBef>
              <a:spcAft>
                <a:spcPct val="35000"/>
              </a:spcAft>
              <a:defRPr/>
            </a:pPr>
            <a:endParaRPr lang="en-US" sz="1333" b="1" dirty="0">
              <a:solidFill>
                <a:prstClr val="white"/>
              </a:solidFill>
              <a:latin typeface="Calibri"/>
            </a:endParaRPr>
          </a:p>
          <a:p>
            <a:pPr algn="ctr" defTabSz="592637">
              <a:lnSpc>
                <a:spcPct val="90000"/>
              </a:lnSpc>
              <a:spcBef>
                <a:spcPct val="0"/>
              </a:spcBef>
              <a:spcAft>
                <a:spcPct val="35000"/>
              </a:spcAft>
              <a:defRPr/>
            </a:pPr>
            <a:r>
              <a:rPr lang="en-US" sz="1300" b="1" dirty="0">
                <a:solidFill>
                  <a:prstClr val="white"/>
                </a:solidFill>
                <a:latin typeface="Calibri"/>
              </a:rPr>
              <a:t>3. Promoting Resilience and Emotional Health for Children, Youth, and Families</a:t>
            </a:r>
          </a:p>
        </p:txBody>
      </p:sp>
      <p:sp>
        <p:nvSpPr>
          <p:cNvPr id="40" name="Freeform: Shape 39">
            <a:extLst>
              <a:ext uri="{FF2B5EF4-FFF2-40B4-BE49-F238E27FC236}">
                <a16:creationId xmlns:a16="http://schemas.microsoft.com/office/drawing/2014/main" id="{EA204857-720A-424B-BE8A-C3DF8CF9FA3F}"/>
              </a:ext>
            </a:extLst>
          </p:cNvPr>
          <p:cNvSpPr/>
          <p:nvPr/>
        </p:nvSpPr>
        <p:spPr>
          <a:xfrm rot="3240000">
            <a:off x="4518237" y="4661849"/>
            <a:ext cx="236171" cy="32503"/>
          </a:xfrm>
          <a:custGeom>
            <a:avLst/>
            <a:gdLst>
              <a:gd name="connsiteX0" fmla="*/ 0 w 194840"/>
              <a:gd name="connsiteY0" fmla="*/ 13407 h 26815"/>
              <a:gd name="connsiteX1" fmla="*/ 194840 w 194840"/>
              <a:gd name="connsiteY1" fmla="*/ 13407 h 26815"/>
            </a:gdLst>
            <a:ahLst/>
            <a:cxnLst>
              <a:cxn ang="0">
                <a:pos x="connsiteX0" y="connsiteY0"/>
              </a:cxn>
              <a:cxn ang="0">
                <a:pos x="connsiteX1" y="connsiteY1"/>
              </a:cxn>
            </a:cxnLst>
            <a:rect l="l" t="t" r="r" b="b"/>
            <a:pathLst>
              <a:path w="194840" h="26815">
                <a:moveTo>
                  <a:pt x="0" y="13407"/>
                </a:moveTo>
                <a:lnTo>
                  <a:pt x="194840" y="13407"/>
                </a:lnTo>
              </a:path>
            </a:pathLst>
          </a:custGeom>
          <a:noFill/>
          <a:ln>
            <a:solidFill>
              <a:schemeClr val="tx1"/>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40332" tIns="11381" rIns="140331" bIns="11381" numCol="1" spcCol="1270" anchor="ctr" anchorCtr="0">
            <a:noAutofit/>
          </a:bodyPr>
          <a:lstStyle/>
          <a:p>
            <a:pPr algn="ctr" defTabSz="296319">
              <a:lnSpc>
                <a:spcPct val="90000"/>
              </a:lnSpc>
              <a:spcBef>
                <a:spcPct val="0"/>
              </a:spcBef>
              <a:spcAft>
                <a:spcPct val="35000"/>
              </a:spcAft>
              <a:defRPr/>
            </a:pPr>
            <a:endParaRPr lang="en-US" sz="667" dirty="0">
              <a:solidFill>
                <a:prstClr val="black">
                  <a:hueOff val="0"/>
                  <a:satOff val="0"/>
                  <a:lumOff val="0"/>
                  <a:alphaOff val="0"/>
                </a:prstClr>
              </a:solidFill>
              <a:latin typeface="Calibri"/>
            </a:endParaRPr>
          </a:p>
        </p:txBody>
      </p:sp>
      <p:sp>
        <p:nvSpPr>
          <p:cNvPr id="41" name="Freeform: Shape 40">
            <a:extLst>
              <a:ext uri="{FF2B5EF4-FFF2-40B4-BE49-F238E27FC236}">
                <a16:creationId xmlns:a16="http://schemas.microsoft.com/office/drawing/2014/main" id="{61C8F172-7B50-4ABD-9F0E-E28D567422AF}"/>
              </a:ext>
            </a:extLst>
          </p:cNvPr>
          <p:cNvSpPr/>
          <p:nvPr/>
        </p:nvSpPr>
        <p:spPr>
          <a:xfrm>
            <a:off x="4374397" y="4544313"/>
            <a:ext cx="1721603" cy="1673825"/>
          </a:xfrm>
          <a:custGeom>
            <a:avLst/>
            <a:gdLst>
              <a:gd name="connsiteX0" fmla="*/ 0 w 1321674"/>
              <a:gd name="connsiteY0" fmla="*/ 658388 h 1316776"/>
              <a:gd name="connsiteX1" fmla="*/ 660837 w 1321674"/>
              <a:gd name="connsiteY1" fmla="*/ 0 h 1316776"/>
              <a:gd name="connsiteX2" fmla="*/ 1321674 w 1321674"/>
              <a:gd name="connsiteY2" fmla="*/ 658388 h 1316776"/>
              <a:gd name="connsiteX3" fmla="*/ 660837 w 1321674"/>
              <a:gd name="connsiteY3" fmla="*/ 1316776 h 1316776"/>
              <a:gd name="connsiteX4" fmla="*/ 0 w 1321674"/>
              <a:gd name="connsiteY4" fmla="*/ 658388 h 131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74" h="1316776">
                <a:moveTo>
                  <a:pt x="0" y="658388"/>
                </a:moveTo>
                <a:cubicBezTo>
                  <a:pt x="0" y="294770"/>
                  <a:pt x="295867" y="0"/>
                  <a:pt x="660837" y="0"/>
                </a:cubicBezTo>
                <a:cubicBezTo>
                  <a:pt x="1025807" y="0"/>
                  <a:pt x="1321674" y="294770"/>
                  <a:pt x="1321674" y="658388"/>
                </a:cubicBezTo>
                <a:cubicBezTo>
                  <a:pt x="1321674" y="1022006"/>
                  <a:pt x="1025807" y="1316776"/>
                  <a:pt x="660837" y="1316776"/>
                </a:cubicBezTo>
                <a:cubicBezTo>
                  <a:pt x="295867" y="1316776"/>
                  <a:pt x="0" y="1022006"/>
                  <a:pt x="0" y="658388"/>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66540" tIns="265583" rIns="266540" bIns="265583" numCol="1" spcCol="1270" anchor="ctr" anchorCtr="0">
            <a:noAutofit/>
          </a:bodyPr>
          <a:lstStyle/>
          <a:p>
            <a:pPr algn="ctr" defTabSz="592637">
              <a:lnSpc>
                <a:spcPct val="90000"/>
              </a:lnSpc>
              <a:spcBef>
                <a:spcPct val="0"/>
              </a:spcBef>
              <a:spcAft>
                <a:spcPct val="35000"/>
              </a:spcAft>
              <a:defRPr/>
            </a:pPr>
            <a:endParaRPr lang="en-US" sz="1333" b="1" dirty="0">
              <a:solidFill>
                <a:prstClr val="white"/>
              </a:solidFill>
              <a:latin typeface="Calibri"/>
            </a:endParaRPr>
          </a:p>
          <a:p>
            <a:pPr algn="ctr" defTabSz="592637">
              <a:lnSpc>
                <a:spcPct val="90000"/>
              </a:lnSpc>
              <a:spcBef>
                <a:spcPct val="0"/>
              </a:spcBef>
              <a:spcAft>
                <a:spcPct val="35000"/>
              </a:spcAft>
              <a:defRPr/>
            </a:pPr>
            <a:r>
              <a:rPr lang="en-US" sz="1333" b="1" dirty="0">
                <a:solidFill>
                  <a:prstClr val="white"/>
                </a:solidFill>
                <a:latin typeface="Calibri"/>
              </a:rPr>
              <a:t>4. Integrating Behavioral and Physical Health Care</a:t>
            </a:r>
          </a:p>
        </p:txBody>
      </p:sp>
      <p:sp>
        <p:nvSpPr>
          <p:cNvPr id="42" name="Freeform: Shape 41">
            <a:extLst>
              <a:ext uri="{FF2B5EF4-FFF2-40B4-BE49-F238E27FC236}">
                <a16:creationId xmlns:a16="http://schemas.microsoft.com/office/drawing/2014/main" id="{786F3EA3-2D8E-4751-A229-D6E5D77EB260}"/>
              </a:ext>
            </a:extLst>
          </p:cNvPr>
          <p:cNvSpPr/>
          <p:nvPr/>
        </p:nvSpPr>
        <p:spPr>
          <a:xfrm rot="18360000">
            <a:off x="3620804" y="4661846"/>
            <a:ext cx="236171" cy="32505"/>
          </a:xfrm>
          <a:custGeom>
            <a:avLst/>
            <a:gdLst>
              <a:gd name="connsiteX0" fmla="*/ 0 w 194840"/>
              <a:gd name="connsiteY0" fmla="*/ 13407 h 26815"/>
              <a:gd name="connsiteX1" fmla="*/ 194840 w 194840"/>
              <a:gd name="connsiteY1" fmla="*/ 13407 h 26815"/>
            </a:gdLst>
            <a:ahLst/>
            <a:cxnLst>
              <a:cxn ang="0">
                <a:pos x="connsiteX0" y="connsiteY0"/>
              </a:cxn>
              <a:cxn ang="0">
                <a:pos x="connsiteX1" y="connsiteY1"/>
              </a:cxn>
            </a:cxnLst>
            <a:rect l="l" t="t" r="r" b="b"/>
            <a:pathLst>
              <a:path w="194840" h="26815">
                <a:moveTo>
                  <a:pt x="194840" y="13408"/>
                </a:moveTo>
                <a:lnTo>
                  <a:pt x="0" y="13408"/>
                </a:lnTo>
              </a:path>
            </a:pathLst>
          </a:custGeom>
          <a:noFill/>
          <a:ln>
            <a:solidFill>
              <a:schemeClr val="tx1"/>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40331" tIns="11384" rIns="140333" bIns="11380" numCol="1" spcCol="1270" anchor="ctr" anchorCtr="0">
            <a:noAutofit/>
          </a:bodyPr>
          <a:lstStyle/>
          <a:p>
            <a:pPr algn="ctr" defTabSz="296319">
              <a:lnSpc>
                <a:spcPct val="90000"/>
              </a:lnSpc>
              <a:spcBef>
                <a:spcPct val="0"/>
              </a:spcBef>
              <a:spcAft>
                <a:spcPct val="35000"/>
              </a:spcAft>
              <a:defRPr/>
            </a:pPr>
            <a:endParaRPr lang="en-US" sz="667" dirty="0">
              <a:solidFill>
                <a:prstClr val="black">
                  <a:hueOff val="0"/>
                  <a:satOff val="0"/>
                  <a:lumOff val="0"/>
                  <a:alphaOff val="0"/>
                </a:prstClr>
              </a:solidFill>
              <a:latin typeface="Calibri"/>
            </a:endParaRPr>
          </a:p>
        </p:txBody>
      </p:sp>
      <p:sp>
        <p:nvSpPr>
          <p:cNvPr id="43" name="Freeform: Shape 42">
            <a:extLst>
              <a:ext uri="{FF2B5EF4-FFF2-40B4-BE49-F238E27FC236}">
                <a16:creationId xmlns:a16="http://schemas.microsoft.com/office/drawing/2014/main" id="{4FB5AB5A-98D4-425F-A5AD-0F77C33E5FBA}"/>
              </a:ext>
            </a:extLst>
          </p:cNvPr>
          <p:cNvSpPr/>
          <p:nvPr/>
        </p:nvSpPr>
        <p:spPr>
          <a:xfrm>
            <a:off x="2302625" y="4544311"/>
            <a:ext cx="1698191" cy="1673827"/>
          </a:xfrm>
          <a:custGeom>
            <a:avLst/>
            <a:gdLst>
              <a:gd name="connsiteX0" fmla="*/ 0 w 1321674"/>
              <a:gd name="connsiteY0" fmla="*/ 658388 h 1316776"/>
              <a:gd name="connsiteX1" fmla="*/ 660837 w 1321674"/>
              <a:gd name="connsiteY1" fmla="*/ 0 h 1316776"/>
              <a:gd name="connsiteX2" fmla="*/ 1321674 w 1321674"/>
              <a:gd name="connsiteY2" fmla="*/ 658388 h 1316776"/>
              <a:gd name="connsiteX3" fmla="*/ 660837 w 1321674"/>
              <a:gd name="connsiteY3" fmla="*/ 1316776 h 1316776"/>
              <a:gd name="connsiteX4" fmla="*/ 0 w 1321674"/>
              <a:gd name="connsiteY4" fmla="*/ 658388 h 131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74" h="1316776">
                <a:moveTo>
                  <a:pt x="0" y="658388"/>
                </a:moveTo>
                <a:cubicBezTo>
                  <a:pt x="0" y="294770"/>
                  <a:pt x="295867" y="0"/>
                  <a:pt x="660837" y="0"/>
                </a:cubicBezTo>
                <a:cubicBezTo>
                  <a:pt x="1025807" y="0"/>
                  <a:pt x="1321674" y="294770"/>
                  <a:pt x="1321674" y="658388"/>
                </a:cubicBezTo>
                <a:cubicBezTo>
                  <a:pt x="1321674" y="1022006"/>
                  <a:pt x="1025807" y="1316776"/>
                  <a:pt x="660837" y="1316776"/>
                </a:cubicBezTo>
                <a:cubicBezTo>
                  <a:pt x="295867" y="1316776"/>
                  <a:pt x="0" y="1022006"/>
                  <a:pt x="0" y="658388"/>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66540" tIns="265583" rIns="266540" bIns="265583" numCol="1" spcCol="1270" anchor="ctr" anchorCtr="0">
            <a:noAutofit/>
          </a:bodyPr>
          <a:lstStyle/>
          <a:p>
            <a:pPr algn="ctr" defTabSz="592637">
              <a:lnSpc>
                <a:spcPct val="90000"/>
              </a:lnSpc>
              <a:spcBef>
                <a:spcPct val="0"/>
              </a:spcBef>
              <a:spcAft>
                <a:spcPct val="35000"/>
              </a:spcAft>
              <a:defRPr/>
            </a:pPr>
            <a:endParaRPr lang="en-US" sz="1331" b="1" dirty="0">
              <a:solidFill>
                <a:prstClr val="white"/>
              </a:solidFill>
              <a:latin typeface="Calibri"/>
            </a:endParaRPr>
          </a:p>
          <a:p>
            <a:pPr algn="ctr" defTabSz="592637">
              <a:lnSpc>
                <a:spcPct val="90000"/>
              </a:lnSpc>
              <a:spcBef>
                <a:spcPts val="300"/>
              </a:spcBef>
              <a:spcAft>
                <a:spcPct val="35000"/>
              </a:spcAft>
              <a:defRPr/>
            </a:pPr>
            <a:r>
              <a:rPr lang="en-US" sz="1331" b="1" dirty="0">
                <a:solidFill>
                  <a:prstClr val="white"/>
                </a:solidFill>
                <a:latin typeface="Calibri"/>
              </a:rPr>
              <a:t>5. Strengthening the Behavioral Health Workforce</a:t>
            </a:r>
          </a:p>
        </p:txBody>
      </p:sp>
      <p:sp>
        <p:nvSpPr>
          <p:cNvPr id="44" name="Freeform: Shape 43">
            <a:extLst>
              <a:ext uri="{FF2B5EF4-FFF2-40B4-BE49-F238E27FC236}">
                <a16:creationId xmlns:a16="http://schemas.microsoft.com/office/drawing/2014/main" id="{44620D34-ED0D-46DA-9505-DAF566F74113}"/>
              </a:ext>
            </a:extLst>
          </p:cNvPr>
          <p:cNvSpPr/>
          <p:nvPr/>
        </p:nvSpPr>
        <p:spPr>
          <a:xfrm rot="1080000">
            <a:off x="3345100" y="3808594"/>
            <a:ext cx="234509" cy="32503"/>
          </a:xfrm>
          <a:custGeom>
            <a:avLst/>
            <a:gdLst>
              <a:gd name="connsiteX0" fmla="*/ 0 w 193470"/>
              <a:gd name="connsiteY0" fmla="*/ 13407 h 26815"/>
              <a:gd name="connsiteX1" fmla="*/ 193470 w 193470"/>
              <a:gd name="connsiteY1" fmla="*/ 13407 h 26815"/>
            </a:gdLst>
            <a:ahLst/>
            <a:cxnLst>
              <a:cxn ang="0">
                <a:pos x="connsiteX0" y="connsiteY0"/>
              </a:cxn>
              <a:cxn ang="0">
                <a:pos x="connsiteX1" y="connsiteY1"/>
              </a:cxn>
            </a:cxnLst>
            <a:rect l="l" t="t" r="r" b="b"/>
            <a:pathLst>
              <a:path w="193470" h="26815">
                <a:moveTo>
                  <a:pt x="193470" y="13408"/>
                </a:moveTo>
                <a:lnTo>
                  <a:pt x="0" y="13408"/>
                </a:lnTo>
              </a:path>
            </a:pathLst>
          </a:custGeom>
          <a:noFill/>
          <a:ln>
            <a:solidFill>
              <a:schemeClr val="tx1"/>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39465" tIns="11427" rIns="139463" bIns="11428" numCol="1" spcCol="1270" anchor="ctr" anchorCtr="0">
            <a:noAutofit/>
          </a:bodyPr>
          <a:lstStyle/>
          <a:p>
            <a:pPr algn="ctr" defTabSz="296319">
              <a:lnSpc>
                <a:spcPct val="90000"/>
              </a:lnSpc>
              <a:spcBef>
                <a:spcPct val="0"/>
              </a:spcBef>
              <a:spcAft>
                <a:spcPct val="35000"/>
              </a:spcAft>
              <a:defRPr/>
            </a:pPr>
            <a:endParaRPr lang="en-US" sz="667" dirty="0">
              <a:solidFill>
                <a:prstClr val="black">
                  <a:hueOff val="0"/>
                  <a:satOff val="0"/>
                  <a:lumOff val="0"/>
                  <a:alphaOff val="0"/>
                </a:prstClr>
              </a:solidFill>
              <a:latin typeface="Calibri"/>
            </a:endParaRPr>
          </a:p>
        </p:txBody>
      </p:sp>
      <p:sp>
        <p:nvSpPr>
          <p:cNvPr id="45" name="Freeform: Shape 44">
            <a:extLst>
              <a:ext uri="{FF2B5EF4-FFF2-40B4-BE49-F238E27FC236}">
                <a16:creationId xmlns:a16="http://schemas.microsoft.com/office/drawing/2014/main" id="{CCE19FD9-D0C5-42A9-8313-7A5F674C58B7}"/>
              </a:ext>
            </a:extLst>
          </p:cNvPr>
          <p:cNvSpPr/>
          <p:nvPr/>
        </p:nvSpPr>
        <p:spPr>
          <a:xfrm>
            <a:off x="1692126" y="2662357"/>
            <a:ext cx="1698191" cy="1673827"/>
          </a:xfrm>
          <a:custGeom>
            <a:avLst/>
            <a:gdLst>
              <a:gd name="connsiteX0" fmla="*/ 0 w 1321674"/>
              <a:gd name="connsiteY0" fmla="*/ 658388 h 1316776"/>
              <a:gd name="connsiteX1" fmla="*/ 660837 w 1321674"/>
              <a:gd name="connsiteY1" fmla="*/ 0 h 1316776"/>
              <a:gd name="connsiteX2" fmla="*/ 1321674 w 1321674"/>
              <a:gd name="connsiteY2" fmla="*/ 658388 h 1316776"/>
              <a:gd name="connsiteX3" fmla="*/ 660837 w 1321674"/>
              <a:gd name="connsiteY3" fmla="*/ 1316776 h 1316776"/>
              <a:gd name="connsiteX4" fmla="*/ 0 w 1321674"/>
              <a:gd name="connsiteY4" fmla="*/ 658388 h 131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74" h="1316776">
                <a:moveTo>
                  <a:pt x="0" y="658388"/>
                </a:moveTo>
                <a:cubicBezTo>
                  <a:pt x="0" y="294770"/>
                  <a:pt x="295867" y="0"/>
                  <a:pt x="660837" y="0"/>
                </a:cubicBezTo>
                <a:cubicBezTo>
                  <a:pt x="1025807" y="0"/>
                  <a:pt x="1321674" y="294770"/>
                  <a:pt x="1321674" y="658388"/>
                </a:cubicBezTo>
                <a:cubicBezTo>
                  <a:pt x="1321674" y="1022006"/>
                  <a:pt x="1025807" y="1316776"/>
                  <a:pt x="660837" y="1316776"/>
                </a:cubicBezTo>
                <a:cubicBezTo>
                  <a:pt x="295867" y="1316776"/>
                  <a:pt x="0" y="1022006"/>
                  <a:pt x="0" y="658388"/>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266540" tIns="265583" rIns="266540" bIns="265583" numCol="1" spcCol="1270" anchor="ctr" anchorCtr="0">
            <a:noAutofit/>
          </a:bodyPr>
          <a:lstStyle/>
          <a:p>
            <a:pPr algn="ctr" defTabSz="592637">
              <a:lnSpc>
                <a:spcPct val="90000"/>
              </a:lnSpc>
              <a:spcBef>
                <a:spcPct val="0"/>
              </a:spcBef>
              <a:spcAft>
                <a:spcPct val="35000"/>
              </a:spcAft>
              <a:defRPr/>
            </a:pPr>
            <a:endParaRPr lang="en-US" sz="1333" b="1" dirty="0">
              <a:solidFill>
                <a:prstClr val="white"/>
              </a:solidFill>
              <a:latin typeface="Calibri"/>
            </a:endParaRPr>
          </a:p>
          <a:p>
            <a:pPr algn="ctr" defTabSz="592637">
              <a:lnSpc>
                <a:spcPct val="90000"/>
              </a:lnSpc>
              <a:spcBef>
                <a:spcPct val="0"/>
              </a:spcBef>
              <a:spcAft>
                <a:spcPct val="35000"/>
              </a:spcAft>
              <a:defRPr/>
            </a:pPr>
            <a:r>
              <a:rPr lang="en-US" sz="1333" b="1" dirty="0">
                <a:solidFill>
                  <a:prstClr val="white"/>
                </a:solidFill>
                <a:latin typeface="Calibri"/>
              </a:rPr>
              <a:t>1. Preventing Substance Use and Overdose</a:t>
            </a:r>
          </a:p>
        </p:txBody>
      </p:sp>
      <p:pic>
        <p:nvPicPr>
          <p:cNvPr id="46" name="Graphic 45" descr="Medicine">
            <a:extLst>
              <a:ext uri="{FF2B5EF4-FFF2-40B4-BE49-F238E27FC236}">
                <a16:creationId xmlns:a16="http://schemas.microsoft.com/office/drawing/2014/main" id="{D74B5E50-5783-499A-B8B5-3BB745AD00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758" y="2921386"/>
            <a:ext cx="470055" cy="470055"/>
          </a:xfrm>
          <a:prstGeom prst="rect">
            <a:avLst/>
          </a:prstGeom>
        </p:spPr>
      </p:pic>
      <p:pic>
        <p:nvPicPr>
          <p:cNvPr id="47" name="Graphic 46" descr="Man with kid">
            <a:extLst>
              <a:ext uri="{FF2B5EF4-FFF2-40B4-BE49-F238E27FC236}">
                <a16:creationId xmlns:a16="http://schemas.microsoft.com/office/drawing/2014/main" id="{C05AFA58-4B10-4B02-B96A-85C6BB7C1B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66573" y="2723749"/>
            <a:ext cx="360825" cy="360825"/>
          </a:xfrm>
          <a:prstGeom prst="rect">
            <a:avLst/>
          </a:prstGeom>
        </p:spPr>
      </p:pic>
      <p:pic>
        <p:nvPicPr>
          <p:cNvPr id="48" name="Graphic 47" descr="Siren">
            <a:extLst>
              <a:ext uri="{FF2B5EF4-FFF2-40B4-BE49-F238E27FC236}">
                <a16:creationId xmlns:a16="http://schemas.microsoft.com/office/drawing/2014/main" id="{9700D5BD-526A-40AF-A62C-954356090F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29117" y="1543793"/>
            <a:ext cx="427433" cy="427433"/>
          </a:xfrm>
          <a:prstGeom prst="rect">
            <a:avLst/>
          </a:prstGeom>
        </p:spPr>
      </p:pic>
      <p:pic>
        <p:nvPicPr>
          <p:cNvPr id="49" name="Graphic 48" descr="Single gear">
            <a:extLst>
              <a:ext uri="{FF2B5EF4-FFF2-40B4-BE49-F238E27FC236}">
                <a16:creationId xmlns:a16="http://schemas.microsoft.com/office/drawing/2014/main" id="{143D0EA7-5FF8-4D18-9B2F-CE887C4CF7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7687" y="4678097"/>
            <a:ext cx="465112" cy="465112"/>
          </a:xfrm>
          <a:prstGeom prst="rect">
            <a:avLst/>
          </a:prstGeom>
        </p:spPr>
      </p:pic>
      <p:pic>
        <p:nvPicPr>
          <p:cNvPr id="50" name="Graphic 49" descr="Online meeting outline">
            <a:extLst>
              <a:ext uri="{FF2B5EF4-FFF2-40B4-BE49-F238E27FC236}">
                <a16:creationId xmlns:a16="http://schemas.microsoft.com/office/drawing/2014/main" id="{6EC0E809-A300-4F59-9958-DBFB987DC86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3815" y="4679290"/>
            <a:ext cx="473331" cy="479457"/>
          </a:xfrm>
          <a:prstGeom prst="rect">
            <a:avLst/>
          </a:prstGeom>
        </p:spPr>
      </p:pic>
    </p:spTree>
    <p:extLst>
      <p:ext uri="{BB962C8B-B14F-4D97-AF65-F5344CB8AC3E}">
        <p14:creationId xmlns:p14="http://schemas.microsoft.com/office/powerpoint/2010/main" val="31121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8363-E950-2113-E9EE-6A5093AA21BA}"/>
              </a:ext>
            </a:extLst>
          </p:cNvPr>
          <p:cNvSpPr>
            <a:spLocks noGrp="1"/>
          </p:cNvSpPr>
          <p:nvPr>
            <p:ph type="title"/>
          </p:nvPr>
        </p:nvSpPr>
        <p:spPr/>
        <p:txBody>
          <a:bodyPr/>
          <a:lstStyle/>
          <a:p>
            <a:r>
              <a:rPr lang="en-US" dirty="0"/>
              <a:t>SAMHSA’s most recent highlights</a:t>
            </a:r>
          </a:p>
        </p:txBody>
      </p:sp>
      <p:sp>
        <p:nvSpPr>
          <p:cNvPr id="3" name="Content Placeholder 2">
            <a:extLst>
              <a:ext uri="{FF2B5EF4-FFF2-40B4-BE49-F238E27FC236}">
                <a16:creationId xmlns:a16="http://schemas.microsoft.com/office/drawing/2014/main" id="{2939BDF7-51E9-E0B8-EB40-C80C81B237EC}"/>
              </a:ext>
            </a:extLst>
          </p:cNvPr>
          <p:cNvSpPr>
            <a:spLocks noGrp="1"/>
          </p:cNvSpPr>
          <p:nvPr>
            <p:ph idx="1"/>
          </p:nvPr>
        </p:nvSpPr>
        <p:spPr>
          <a:xfrm>
            <a:off x="457200" y="960147"/>
            <a:ext cx="11201400" cy="5745453"/>
          </a:xfrm>
        </p:spPr>
        <p:txBody>
          <a:bodyPr>
            <a:normAutofit/>
          </a:bodyPr>
          <a:lstStyle/>
          <a:p>
            <a:r>
              <a:rPr lang="en-US" dirty="0"/>
              <a:t>SAMHSA’s Office of Recovery celebrated 1 year</a:t>
            </a:r>
          </a:p>
          <a:p>
            <a:r>
              <a:rPr lang="en-US" dirty="0"/>
              <a:t>988 Celebrate 1 year and expanding services to subgroups</a:t>
            </a:r>
          </a:p>
          <a:p>
            <a:pPr lvl="1"/>
            <a:r>
              <a:rPr lang="en-US" dirty="0"/>
              <a:t>Videophone (ASL for deaf and hard of hearing)</a:t>
            </a:r>
          </a:p>
          <a:p>
            <a:pPr lvl="1"/>
            <a:r>
              <a:rPr lang="en-US" dirty="0"/>
              <a:t>Spanish</a:t>
            </a:r>
          </a:p>
          <a:p>
            <a:pPr lvl="1"/>
            <a:r>
              <a:rPr lang="en-US" dirty="0"/>
              <a:t>Veterans</a:t>
            </a:r>
          </a:p>
          <a:p>
            <a:pPr lvl="1"/>
            <a:r>
              <a:rPr lang="en-US" dirty="0"/>
              <a:t>LGBTQIA+</a:t>
            </a:r>
          </a:p>
          <a:p>
            <a:r>
              <a:rPr lang="en-US" dirty="0"/>
              <a:t>Peer Support Certification Guidelines</a:t>
            </a:r>
          </a:p>
          <a:p>
            <a:r>
              <a:rPr lang="en-US" dirty="0"/>
              <a:t>TIP 65: Counseling Approaches To Promote Recovery From Problematic Substance Use and Related Issues </a:t>
            </a:r>
          </a:p>
          <a:p>
            <a:r>
              <a:rPr lang="en-US" dirty="0"/>
              <a:t>Harm Reduction Framework (2024) </a:t>
            </a:r>
          </a:p>
          <a:p>
            <a:r>
              <a:rPr lang="en-US" dirty="0"/>
              <a:t>Overdose Response and Prevention toolkit (2024)</a:t>
            </a:r>
          </a:p>
          <a:p>
            <a:r>
              <a:rPr lang="en-US" dirty="0"/>
              <a:t>Consumer Guide: How Can a Peer Specialist Support My Recovery From Problematic Substance Use? For People Seeking Recovery (2024)</a:t>
            </a:r>
          </a:p>
          <a:p>
            <a:endParaRPr lang="en-US" dirty="0"/>
          </a:p>
        </p:txBody>
      </p:sp>
    </p:spTree>
    <p:extLst>
      <p:ext uri="{BB962C8B-B14F-4D97-AF65-F5344CB8AC3E}">
        <p14:creationId xmlns:p14="http://schemas.microsoft.com/office/powerpoint/2010/main" val="130152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95D49-E34D-177D-CC2E-8C9BEA599B31}"/>
              </a:ext>
            </a:extLst>
          </p:cNvPr>
          <p:cNvPicPr>
            <a:picLocks noChangeAspect="1"/>
          </p:cNvPicPr>
          <p:nvPr/>
        </p:nvPicPr>
        <p:blipFill>
          <a:blip r:embed="rId2"/>
          <a:stretch>
            <a:fillRect/>
          </a:stretch>
        </p:blipFill>
        <p:spPr>
          <a:xfrm>
            <a:off x="6880756" y="699732"/>
            <a:ext cx="4222673" cy="5466244"/>
          </a:xfrm>
          <a:prstGeom prst="rect">
            <a:avLst/>
          </a:prstGeom>
        </p:spPr>
      </p:pic>
      <p:pic>
        <p:nvPicPr>
          <p:cNvPr id="3" name="Picture 2" descr="Logo&#10;&#10;Description automatically generated">
            <a:extLst>
              <a:ext uri="{FF2B5EF4-FFF2-40B4-BE49-F238E27FC236}">
                <a16:creationId xmlns:a16="http://schemas.microsoft.com/office/drawing/2014/main" id="{A9599359-91C5-E08B-8EEF-25FD6EFFB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221" y="6224058"/>
            <a:ext cx="1115398" cy="796713"/>
          </a:xfrm>
          <a:prstGeom prst="rect">
            <a:avLst/>
          </a:prstGeom>
        </p:spPr>
      </p:pic>
      <p:cxnSp>
        <p:nvCxnSpPr>
          <p:cNvPr id="6" name="Straight Connector 5">
            <a:extLst>
              <a:ext uri="{FF2B5EF4-FFF2-40B4-BE49-F238E27FC236}">
                <a16:creationId xmlns:a16="http://schemas.microsoft.com/office/drawing/2014/main" id="{F1567F17-C284-D77A-DC11-04E54F9C13E0}"/>
              </a:ext>
            </a:extLst>
          </p:cNvPr>
          <p:cNvCxnSpPr>
            <a:cxnSpLocks/>
          </p:cNvCxnSpPr>
          <p:nvPr/>
        </p:nvCxnSpPr>
        <p:spPr>
          <a:xfrm>
            <a:off x="477012" y="6632856"/>
            <a:ext cx="99814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2F6D21-7264-1D32-E6F4-C1C91507111B}"/>
              </a:ext>
            </a:extLst>
          </p:cNvPr>
          <p:cNvCxnSpPr>
            <a:cxnSpLocks/>
          </p:cNvCxnSpPr>
          <p:nvPr/>
        </p:nvCxnSpPr>
        <p:spPr>
          <a:xfrm>
            <a:off x="468303" y="219671"/>
            <a:ext cx="11237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8EF4466-E267-CA6F-FC14-47A46F462596}"/>
              </a:ext>
            </a:extLst>
          </p:cNvPr>
          <p:cNvSpPr/>
          <p:nvPr/>
        </p:nvSpPr>
        <p:spPr>
          <a:xfrm>
            <a:off x="422381" y="439343"/>
            <a:ext cx="5548030" cy="6030740"/>
          </a:xfrm>
          <a:prstGeom prst="rect">
            <a:avLst/>
          </a:prstGeom>
          <a:solidFill>
            <a:srgbClr val="284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9EC7CEC-242A-2281-2C06-038E17F77F5B}"/>
              </a:ext>
            </a:extLst>
          </p:cNvPr>
          <p:cNvSpPr/>
          <p:nvPr/>
        </p:nvSpPr>
        <p:spPr>
          <a:xfrm>
            <a:off x="1014921" y="1307093"/>
            <a:ext cx="4283655" cy="4133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10;&#10;Description automatically generated">
            <a:hlinkClick r:id="rId4"/>
            <a:extLst>
              <a:ext uri="{FF2B5EF4-FFF2-40B4-BE49-F238E27FC236}">
                <a16:creationId xmlns:a16="http://schemas.microsoft.com/office/drawing/2014/main" id="{59DD2889-CBB1-9C16-F266-45814F763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0184" y="1909256"/>
            <a:ext cx="2957581" cy="2957581"/>
          </a:xfrm>
          <a:prstGeom prst="rect">
            <a:avLst/>
          </a:prstGeom>
        </p:spPr>
      </p:pic>
    </p:spTree>
    <p:extLst>
      <p:ext uri="{BB962C8B-B14F-4D97-AF65-F5344CB8AC3E}">
        <p14:creationId xmlns:p14="http://schemas.microsoft.com/office/powerpoint/2010/main" val="167333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9599359-91C5-E08B-8EEF-25FD6EFFB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221" y="6224058"/>
            <a:ext cx="1115398" cy="796713"/>
          </a:xfrm>
          <a:prstGeom prst="rect">
            <a:avLst/>
          </a:prstGeom>
        </p:spPr>
      </p:pic>
      <p:cxnSp>
        <p:nvCxnSpPr>
          <p:cNvPr id="6" name="Straight Connector 5">
            <a:extLst>
              <a:ext uri="{FF2B5EF4-FFF2-40B4-BE49-F238E27FC236}">
                <a16:creationId xmlns:a16="http://schemas.microsoft.com/office/drawing/2014/main" id="{F1567F17-C284-D77A-DC11-04E54F9C13E0}"/>
              </a:ext>
            </a:extLst>
          </p:cNvPr>
          <p:cNvCxnSpPr>
            <a:cxnSpLocks/>
          </p:cNvCxnSpPr>
          <p:nvPr/>
        </p:nvCxnSpPr>
        <p:spPr>
          <a:xfrm>
            <a:off x="477012" y="6632856"/>
            <a:ext cx="99814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2F6D21-7264-1D32-E6F4-C1C91507111B}"/>
              </a:ext>
            </a:extLst>
          </p:cNvPr>
          <p:cNvCxnSpPr>
            <a:cxnSpLocks/>
          </p:cNvCxnSpPr>
          <p:nvPr/>
        </p:nvCxnSpPr>
        <p:spPr>
          <a:xfrm>
            <a:off x="468303" y="219671"/>
            <a:ext cx="11237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8EF4466-E267-CA6F-FC14-47A46F462596}"/>
              </a:ext>
            </a:extLst>
          </p:cNvPr>
          <p:cNvSpPr/>
          <p:nvPr/>
        </p:nvSpPr>
        <p:spPr>
          <a:xfrm>
            <a:off x="422381" y="439343"/>
            <a:ext cx="5548030" cy="6030742"/>
          </a:xfrm>
          <a:prstGeom prst="rect">
            <a:avLst/>
          </a:prstGeom>
          <a:solidFill>
            <a:srgbClr val="284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9EC7CEC-242A-2281-2C06-038E17F77F5B}"/>
              </a:ext>
            </a:extLst>
          </p:cNvPr>
          <p:cNvSpPr/>
          <p:nvPr/>
        </p:nvSpPr>
        <p:spPr>
          <a:xfrm>
            <a:off x="1064244" y="1345556"/>
            <a:ext cx="4283655" cy="4133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F0CC7FE-0AB4-D9E5-0F03-37343CBB6072}"/>
              </a:ext>
            </a:extLst>
          </p:cNvPr>
          <p:cNvPicPr>
            <a:picLocks noChangeAspect="1"/>
          </p:cNvPicPr>
          <p:nvPr/>
        </p:nvPicPr>
        <p:blipFill>
          <a:blip r:embed="rId3"/>
          <a:stretch>
            <a:fillRect/>
          </a:stretch>
        </p:blipFill>
        <p:spPr>
          <a:xfrm>
            <a:off x="7000591" y="699732"/>
            <a:ext cx="4196144" cy="5428345"/>
          </a:xfrm>
          <a:prstGeom prst="rect">
            <a:avLst/>
          </a:prstGeom>
        </p:spPr>
      </p:pic>
      <p:pic>
        <p:nvPicPr>
          <p:cNvPr id="17" name="Picture 16" descr="Qr code&#10;&#10;Description automatically generated">
            <a:hlinkClick r:id="rId4"/>
            <a:extLst>
              <a:ext uri="{FF2B5EF4-FFF2-40B4-BE49-F238E27FC236}">
                <a16:creationId xmlns:a16="http://schemas.microsoft.com/office/drawing/2014/main" id="{10D25D07-6FB7-38CD-AFCE-684CAC2A79BA}"/>
              </a:ext>
            </a:extLst>
          </p:cNvPr>
          <p:cNvPicPr>
            <a:picLocks noChangeAspect="1"/>
          </p:cNvPicPr>
          <p:nvPr/>
        </p:nvPicPr>
        <p:blipFill rotWithShape="1">
          <a:blip r:embed="rId5">
            <a:extLst>
              <a:ext uri="{28A0092B-C50C-407E-A947-70E740481C1C}">
                <a14:useLocalDpi xmlns:a14="http://schemas.microsoft.com/office/drawing/2010/main" val="0"/>
              </a:ext>
            </a:extLst>
          </a:blip>
          <a:srcRect l="8945" t="6213" r="6279" b="29026"/>
          <a:stretch/>
        </p:blipFill>
        <p:spPr>
          <a:xfrm>
            <a:off x="1902356" y="2139181"/>
            <a:ext cx="2721428" cy="2695007"/>
          </a:xfrm>
          <a:prstGeom prst="rect">
            <a:avLst/>
          </a:prstGeom>
        </p:spPr>
      </p:pic>
    </p:spTree>
    <p:extLst>
      <p:ext uri="{BB962C8B-B14F-4D97-AF65-F5344CB8AC3E}">
        <p14:creationId xmlns:p14="http://schemas.microsoft.com/office/powerpoint/2010/main" val="323046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7DAA17-4C42-3510-92A9-11EB118FE150}"/>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A850FB6B-079E-51B6-465E-9310D6529D61}"/>
              </a:ext>
            </a:extLst>
          </p:cNvPr>
          <p:cNvPicPr>
            <a:picLocks noGrp="1" noChangeAspect="1"/>
          </p:cNvPicPr>
          <p:nvPr>
            <p:ph idx="1"/>
          </p:nvPr>
        </p:nvPicPr>
        <p:blipFill>
          <a:blip r:embed="rId2"/>
          <a:stretch>
            <a:fillRect/>
          </a:stretch>
        </p:blipFill>
        <p:spPr>
          <a:xfrm>
            <a:off x="701675" y="0"/>
            <a:ext cx="11036074" cy="3282503"/>
          </a:xfrm>
        </p:spPr>
      </p:pic>
      <p:pic>
        <p:nvPicPr>
          <p:cNvPr id="12" name="Picture 11">
            <a:extLst>
              <a:ext uri="{FF2B5EF4-FFF2-40B4-BE49-F238E27FC236}">
                <a16:creationId xmlns:a16="http://schemas.microsoft.com/office/drawing/2014/main" id="{8D23678F-44B2-36F5-FEB0-583C55501D98}"/>
              </a:ext>
            </a:extLst>
          </p:cNvPr>
          <p:cNvPicPr>
            <a:picLocks noChangeAspect="1"/>
          </p:cNvPicPr>
          <p:nvPr/>
        </p:nvPicPr>
        <p:blipFill>
          <a:blip r:embed="rId3"/>
          <a:stretch>
            <a:fillRect/>
          </a:stretch>
        </p:blipFill>
        <p:spPr>
          <a:xfrm>
            <a:off x="2155068" y="2341983"/>
            <a:ext cx="3634220" cy="3997084"/>
          </a:xfrm>
          <a:prstGeom prst="rect">
            <a:avLst/>
          </a:prstGeom>
        </p:spPr>
      </p:pic>
      <p:pic>
        <p:nvPicPr>
          <p:cNvPr id="14" name="Picture 13">
            <a:extLst>
              <a:ext uri="{FF2B5EF4-FFF2-40B4-BE49-F238E27FC236}">
                <a16:creationId xmlns:a16="http://schemas.microsoft.com/office/drawing/2014/main" id="{A202B056-A611-5AE5-8762-930C21FAA08E}"/>
              </a:ext>
            </a:extLst>
          </p:cNvPr>
          <p:cNvPicPr>
            <a:picLocks noChangeAspect="1"/>
          </p:cNvPicPr>
          <p:nvPr/>
        </p:nvPicPr>
        <p:blipFill>
          <a:blip r:embed="rId4"/>
          <a:stretch>
            <a:fillRect/>
          </a:stretch>
        </p:blipFill>
        <p:spPr>
          <a:xfrm>
            <a:off x="6029292" y="2341983"/>
            <a:ext cx="3341183" cy="4365172"/>
          </a:xfrm>
          <a:prstGeom prst="rect">
            <a:avLst/>
          </a:prstGeom>
        </p:spPr>
      </p:pic>
    </p:spTree>
    <p:extLst>
      <p:ext uri="{BB962C8B-B14F-4D97-AF65-F5344CB8AC3E}">
        <p14:creationId xmlns:p14="http://schemas.microsoft.com/office/powerpoint/2010/main" val="153723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7CB779A-1456-2114-EC9D-5AB21A82B3AF}"/>
              </a:ext>
            </a:extLst>
          </p:cNvPr>
          <p:cNvSpPr>
            <a:spLocks noGrp="1"/>
          </p:cNvSpPr>
          <p:nvPr>
            <p:ph type="title"/>
          </p:nvPr>
        </p:nvSpPr>
        <p:spPr/>
        <p:txBody>
          <a:bodyPr>
            <a:normAutofit fontScale="90000"/>
          </a:bodyPr>
          <a:lstStyle/>
          <a:p>
            <a:r>
              <a:rPr lang="en-US" dirty="0"/>
              <a:t>2022 National Survey on Drug Use and Health- </a:t>
            </a:r>
            <a:br>
              <a:rPr lang="en-US" dirty="0"/>
            </a:br>
            <a:r>
              <a:rPr lang="en-US" dirty="0"/>
              <a:t>Recovery Data Highlights</a:t>
            </a:r>
          </a:p>
        </p:txBody>
      </p:sp>
      <p:sp>
        <p:nvSpPr>
          <p:cNvPr id="5" name="Subtitle 4">
            <a:extLst>
              <a:ext uri="{FF2B5EF4-FFF2-40B4-BE49-F238E27FC236}">
                <a16:creationId xmlns:a16="http://schemas.microsoft.com/office/drawing/2014/main" id="{2777E689-33D0-AF02-814B-4D7B2B91B86F}"/>
              </a:ext>
            </a:extLst>
          </p:cNvPr>
          <p:cNvSpPr>
            <a:spLocks noGrp="1"/>
          </p:cNvSpPr>
          <p:nvPr>
            <p:ph idx="1"/>
          </p:nvPr>
        </p:nvSpPr>
        <p:spPr/>
        <p:txBody>
          <a:bodyPr>
            <a:normAutofit/>
          </a:bodyPr>
          <a:lstStyle/>
          <a:p>
            <a:pPr marL="457200" marR="0">
              <a:spcBef>
                <a:spcPts val="0"/>
              </a:spcBef>
              <a:spcAft>
                <a:spcPts val="0"/>
              </a:spcAft>
            </a:pPr>
            <a:r>
              <a:rPr lang="en-US" sz="2400" dirty="0">
                <a:effectLst/>
                <a:latin typeface="Calibri" panose="020F0502020204030204" pitchFamily="34" charset="0"/>
                <a:ea typeface="Calibri" panose="020F0502020204030204" pitchFamily="34" charset="0"/>
              </a:rPr>
              <a:t>Only 1 in 5 people with opioid addiction get the medications to treat it, study finds</a:t>
            </a:r>
          </a:p>
          <a:p>
            <a:pPr marL="114300" marR="0" indent="0">
              <a:spcBef>
                <a:spcPts val="0"/>
              </a:spcBef>
              <a:spcAft>
                <a:spcPts val="0"/>
              </a:spcAft>
              <a:buNone/>
            </a:pPr>
            <a:r>
              <a:rPr lang="en-US" sz="2400" dirty="0">
                <a:solidFill>
                  <a:srgbClr val="333333"/>
                </a:solidFill>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2400" dirty="0">
                <a:effectLst/>
                <a:latin typeface="Calibri" panose="020F0502020204030204" pitchFamily="34" charset="0"/>
                <a:ea typeface="Calibri" panose="020F0502020204030204" pitchFamily="34" charset="0"/>
              </a:rPr>
              <a:t>1 in 10 Americans report having resolved a significant substance use problem</a:t>
            </a:r>
          </a:p>
          <a:p>
            <a:pPr marL="11430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457200" marR="0">
              <a:spcBef>
                <a:spcPts val="0"/>
              </a:spcBef>
              <a:spcAft>
                <a:spcPts val="0"/>
              </a:spcAft>
            </a:pPr>
            <a:r>
              <a:rPr lang="en-US" sz="2400" dirty="0">
                <a:effectLst/>
                <a:latin typeface="Calibri" panose="020F0502020204030204" pitchFamily="34" charset="0"/>
                <a:ea typeface="Calibri" panose="020F0502020204030204" pitchFamily="34" charset="0"/>
              </a:rPr>
              <a:t>3 out of 4 people who experience addiction eventually recover</a:t>
            </a:r>
          </a:p>
          <a:p>
            <a:pPr marL="11430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457200" marR="0">
              <a:spcBef>
                <a:spcPts val="0"/>
              </a:spcBef>
              <a:spcAft>
                <a:spcPts val="0"/>
              </a:spcAft>
            </a:pPr>
            <a:r>
              <a:rPr lang="en-US" dirty="0"/>
              <a:t>1 in 4 adults aged 18 or older perceived that they ever had a mental health issue. Among these adults, 65.8% considered themselves to be in recovery or to have recovered. </a:t>
            </a:r>
          </a:p>
          <a:p>
            <a:pPr marL="457200" marR="0">
              <a:spcBef>
                <a:spcPts val="0"/>
              </a:spcBef>
              <a:spcAft>
                <a:spcPts val="0"/>
              </a:spcAft>
            </a:pPr>
            <a:endParaRPr lang="en-US" dirty="0"/>
          </a:p>
        </p:txBody>
      </p:sp>
    </p:spTree>
    <p:extLst>
      <p:ext uri="{BB962C8B-B14F-4D97-AF65-F5344CB8AC3E}">
        <p14:creationId xmlns:p14="http://schemas.microsoft.com/office/powerpoint/2010/main" val="2701446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43206</TotalTime>
  <Words>1359</Words>
  <Application>Microsoft Office PowerPoint</Application>
  <PresentationFormat>Widescreen</PresentationFormat>
  <Paragraphs>151</Paragraphs>
  <Slides>20</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Arial Narrow</vt:lpstr>
      <vt:lpstr>Calibri</vt:lpstr>
      <vt:lpstr>Calibri Light</vt:lpstr>
      <vt:lpstr>Segoe UI</vt:lpstr>
      <vt:lpstr>Segoe UI Semibold</vt:lpstr>
      <vt:lpstr>Source Sans Pro</vt:lpstr>
      <vt:lpstr>Symbol</vt:lpstr>
      <vt:lpstr>Custom Design</vt:lpstr>
      <vt:lpstr>6_Office Theme</vt:lpstr>
      <vt:lpstr>SAMHSA Updates</vt:lpstr>
      <vt:lpstr>SAMHSA regional offices</vt:lpstr>
      <vt:lpstr>Mission and Vision</vt:lpstr>
      <vt:lpstr>PowerPoint Presentation</vt:lpstr>
      <vt:lpstr>SAMHSA’s most recent highlights</vt:lpstr>
      <vt:lpstr>PowerPoint Presentation</vt:lpstr>
      <vt:lpstr>PowerPoint Presentation</vt:lpstr>
      <vt:lpstr>PowerPoint Presentation</vt:lpstr>
      <vt:lpstr>2022 National Survey on Drug Use and Health-  Recovery Data Highlights</vt:lpstr>
      <vt:lpstr>Current Recovery Focused NOFOs</vt:lpstr>
      <vt:lpstr>PowerPoint Presentation</vt:lpstr>
      <vt:lpstr>SAMHSA’s 2023-2026 Data Strategy : Minimizing Burden, Maximizing Utility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dc:title>
  <dc:creator>robert.baillieu@samhsa.hhs.gov</dc:creator>
  <cp:lastModifiedBy>Herrera, Mirna (SAMHSA/OIPA)</cp:lastModifiedBy>
  <cp:revision>1832</cp:revision>
  <dcterms:created xsi:type="dcterms:W3CDTF">2018-11-26T20:34:57Z</dcterms:created>
  <dcterms:modified xsi:type="dcterms:W3CDTF">2024-03-01T15:25:26Z</dcterms:modified>
</cp:coreProperties>
</file>