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6" r:id="rId3"/>
    <p:sldId id="277" r:id="rId4"/>
    <p:sldId id="259" r:id="rId5"/>
    <p:sldId id="262" r:id="rId6"/>
    <p:sldId id="275" r:id="rId7"/>
    <p:sldId id="269" r:id="rId8"/>
    <p:sldId id="272" r:id="rId9"/>
    <p:sldId id="270" r:id="rId10"/>
    <p:sldId id="273" r:id="rId11"/>
    <p:sldId id="274" r:id="rId12"/>
    <p:sldId id="258" r:id="rId13"/>
    <p:sldId id="265" r:id="rId14"/>
    <p:sldId id="267" r:id="rId15"/>
    <p:sldId id="268" r:id="rId16"/>
    <p:sldId id="271" r:id="rId17"/>
    <p:sldId id="26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EFD"/>
    <a:srgbClr val="A09064"/>
    <a:srgbClr val="0062A4"/>
    <a:srgbClr val="00365C"/>
    <a:srgbClr val="FEFE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2" autoAdjust="0"/>
    <p:restoredTop sz="94660"/>
  </p:normalViewPr>
  <p:slideViewPr>
    <p:cSldViewPr snapToGrid="0">
      <p:cViewPr>
        <p:scale>
          <a:sx n="74" d="100"/>
          <a:sy n="74" d="100"/>
        </p:scale>
        <p:origin x="317" y="2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F6EC35-45A0-49BB-84A1-4CC35516BF19}" type="doc">
      <dgm:prSet loTypeId="urn:microsoft.com/office/officeart/2005/8/layout/vList5" loCatId="list" qsTypeId="urn:microsoft.com/office/officeart/2005/8/quickstyle/simple5" qsCatId="simple" csTypeId="urn:microsoft.com/office/officeart/2005/8/colors/colorful5" csCatId="colorful" phldr="1"/>
      <dgm:spPr/>
      <dgm:t>
        <a:bodyPr/>
        <a:lstStyle/>
        <a:p>
          <a:endParaRPr lang="en-US"/>
        </a:p>
      </dgm:t>
    </dgm:pt>
    <dgm:pt modelId="{DB125A99-6968-4B91-BD87-D87DAB76E72B}">
      <dgm:prSet phldrT="[Text]">
        <dgm:style>
          <a:lnRef idx="1">
            <a:schemeClr val="accent4"/>
          </a:lnRef>
          <a:fillRef idx="3">
            <a:schemeClr val="accent4"/>
          </a:fillRef>
          <a:effectRef idx="2">
            <a:schemeClr val="accent4"/>
          </a:effectRef>
          <a:fontRef idx="minor">
            <a:schemeClr val="lt1"/>
          </a:fontRef>
        </dgm:style>
      </dgm:prSet>
      <dgm:spPr/>
      <dgm:t>
        <a:bodyPr/>
        <a:lstStyle/>
        <a:p>
          <a:r>
            <a:rPr lang="en-US" dirty="0"/>
            <a:t>1. </a:t>
          </a:r>
        </a:p>
      </dgm:t>
    </dgm:pt>
    <dgm:pt modelId="{1721C82F-9842-4DD9-9B65-37ADBB400591}" type="parTrans" cxnId="{5898DBB8-BF16-43C4-99DB-F8E799DABD47}">
      <dgm:prSet/>
      <dgm:spPr/>
      <dgm:t>
        <a:bodyPr/>
        <a:lstStyle/>
        <a:p>
          <a:endParaRPr lang="en-US"/>
        </a:p>
      </dgm:t>
    </dgm:pt>
    <dgm:pt modelId="{D3354BAD-A8B0-4173-A08E-EFC8CD2BED52}" type="sibTrans" cxnId="{5898DBB8-BF16-43C4-99DB-F8E799DABD47}">
      <dgm:prSet/>
      <dgm:spPr/>
      <dgm:t>
        <a:bodyPr/>
        <a:lstStyle/>
        <a:p>
          <a:endParaRPr lang="en-US"/>
        </a:p>
      </dgm:t>
    </dgm:pt>
    <dgm:pt modelId="{2FC1C79E-DFF8-4B4D-95C7-E4A88E4403BF}">
      <dgm:prSet>
        <dgm:style>
          <a:lnRef idx="1">
            <a:schemeClr val="accent4"/>
          </a:lnRef>
          <a:fillRef idx="3">
            <a:schemeClr val="accent4"/>
          </a:fillRef>
          <a:effectRef idx="2">
            <a:schemeClr val="accent4"/>
          </a:effectRef>
          <a:fontRef idx="minor">
            <a:schemeClr val="lt1"/>
          </a:fontRef>
        </dgm:style>
      </dgm:prSet>
      <dgm:spPr/>
      <dgm:t>
        <a:bodyPr/>
        <a:lstStyle/>
        <a:p>
          <a:r>
            <a:rPr lang="en-US" dirty="0"/>
            <a:t>2.</a:t>
          </a:r>
        </a:p>
      </dgm:t>
    </dgm:pt>
    <dgm:pt modelId="{D538110E-1C78-48D7-BE56-501607125F01}" type="parTrans" cxnId="{C0F19CB9-B578-411B-9B55-E2CBD62F3332}">
      <dgm:prSet/>
      <dgm:spPr/>
      <dgm:t>
        <a:bodyPr/>
        <a:lstStyle/>
        <a:p>
          <a:endParaRPr lang="en-US"/>
        </a:p>
      </dgm:t>
    </dgm:pt>
    <dgm:pt modelId="{7909A56E-3793-40BA-98E9-4A9D1E91E775}" type="sibTrans" cxnId="{C0F19CB9-B578-411B-9B55-E2CBD62F3332}">
      <dgm:prSet/>
      <dgm:spPr/>
      <dgm:t>
        <a:bodyPr/>
        <a:lstStyle/>
        <a:p>
          <a:endParaRPr lang="en-US"/>
        </a:p>
      </dgm:t>
    </dgm:pt>
    <dgm:pt modelId="{FF119ACF-3F5F-456E-B1FE-93FECAC501AC}">
      <dgm:prSet>
        <dgm:style>
          <a:lnRef idx="1">
            <a:schemeClr val="accent4"/>
          </a:lnRef>
          <a:fillRef idx="3">
            <a:schemeClr val="accent4"/>
          </a:fillRef>
          <a:effectRef idx="2">
            <a:schemeClr val="accent4"/>
          </a:effectRef>
          <a:fontRef idx="minor">
            <a:schemeClr val="lt1"/>
          </a:fontRef>
        </dgm:style>
      </dgm:prSet>
      <dgm:spPr/>
      <dgm:t>
        <a:bodyPr/>
        <a:lstStyle/>
        <a:p>
          <a:r>
            <a:rPr lang="en-US" dirty="0"/>
            <a:t>3.</a:t>
          </a:r>
        </a:p>
      </dgm:t>
    </dgm:pt>
    <dgm:pt modelId="{0AEE0949-2575-4A53-B261-C10570DFDA58}" type="parTrans" cxnId="{B9BC418F-C58E-44AD-A3F0-62E9F3846949}">
      <dgm:prSet/>
      <dgm:spPr/>
      <dgm:t>
        <a:bodyPr/>
        <a:lstStyle/>
        <a:p>
          <a:endParaRPr lang="en-US"/>
        </a:p>
      </dgm:t>
    </dgm:pt>
    <dgm:pt modelId="{29702214-1C9F-448F-AA8C-9861F27B93F4}" type="sibTrans" cxnId="{B9BC418F-C58E-44AD-A3F0-62E9F3846949}">
      <dgm:prSet/>
      <dgm:spPr/>
      <dgm:t>
        <a:bodyPr/>
        <a:lstStyle/>
        <a:p>
          <a:endParaRPr lang="en-US"/>
        </a:p>
      </dgm:t>
    </dgm:pt>
    <dgm:pt modelId="{94298FF5-E0AF-4C45-834B-E0199CB13C73}">
      <dgm:prSet>
        <dgm:style>
          <a:lnRef idx="1">
            <a:schemeClr val="accent4"/>
          </a:lnRef>
          <a:fillRef idx="3">
            <a:schemeClr val="accent4"/>
          </a:fillRef>
          <a:effectRef idx="2">
            <a:schemeClr val="accent4"/>
          </a:effectRef>
          <a:fontRef idx="minor">
            <a:schemeClr val="lt1"/>
          </a:fontRef>
        </dgm:style>
      </dgm:prSet>
      <dgm:spPr/>
      <dgm:t>
        <a:bodyPr/>
        <a:lstStyle/>
        <a:p>
          <a:r>
            <a:rPr lang="en-US" dirty="0"/>
            <a:t>4.</a:t>
          </a:r>
        </a:p>
      </dgm:t>
    </dgm:pt>
    <dgm:pt modelId="{DB4A4C4D-2734-40BB-8D64-7F6841811B06}" type="parTrans" cxnId="{B8E49B6D-7984-4E9B-9F96-FFAE654F0CBC}">
      <dgm:prSet/>
      <dgm:spPr/>
      <dgm:t>
        <a:bodyPr/>
        <a:lstStyle/>
        <a:p>
          <a:endParaRPr lang="en-US"/>
        </a:p>
      </dgm:t>
    </dgm:pt>
    <dgm:pt modelId="{43041992-2CEC-46D4-858D-70334A0BE0DE}" type="sibTrans" cxnId="{B8E49B6D-7984-4E9B-9F96-FFAE654F0CBC}">
      <dgm:prSet/>
      <dgm:spPr/>
      <dgm:t>
        <a:bodyPr/>
        <a:lstStyle/>
        <a:p>
          <a:endParaRPr lang="en-US"/>
        </a:p>
      </dgm:t>
    </dgm:pt>
    <dgm:pt modelId="{F59C8D99-B29F-4FFE-9586-D0186ABD88A4}">
      <dgm:prSet>
        <dgm:style>
          <a:lnRef idx="1">
            <a:schemeClr val="accent4"/>
          </a:lnRef>
          <a:fillRef idx="3">
            <a:schemeClr val="accent4"/>
          </a:fillRef>
          <a:effectRef idx="2">
            <a:schemeClr val="accent4"/>
          </a:effectRef>
          <a:fontRef idx="minor">
            <a:schemeClr val="lt1"/>
          </a:fontRef>
        </dgm:style>
      </dgm:prSet>
      <dgm:spPr/>
      <dgm:t>
        <a:bodyPr/>
        <a:lstStyle/>
        <a:p>
          <a:r>
            <a:rPr lang="en-US" dirty="0"/>
            <a:t>5.</a:t>
          </a:r>
        </a:p>
      </dgm:t>
    </dgm:pt>
    <dgm:pt modelId="{F1297A18-4271-4271-8BC4-7ED2B7E8DF3A}" type="parTrans" cxnId="{9BF92C2C-4E73-4F6C-A55F-A3456369AF0A}">
      <dgm:prSet/>
      <dgm:spPr/>
      <dgm:t>
        <a:bodyPr/>
        <a:lstStyle/>
        <a:p>
          <a:endParaRPr lang="en-US"/>
        </a:p>
      </dgm:t>
    </dgm:pt>
    <dgm:pt modelId="{31B45688-36BE-4A11-8DC9-12A4D5733F32}" type="sibTrans" cxnId="{9BF92C2C-4E73-4F6C-A55F-A3456369AF0A}">
      <dgm:prSet/>
      <dgm:spPr/>
      <dgm:t>
        <a:bodyPr/>
        <a:lstStyle/>
        <a:p>
          <a:endParaRPr lang="en-US"/>
        </a:p>
      </dgm:t>
    </dgm:pt>
    <dgm:pt modelId="{01A02205-A212-4838-A65B-7389460A0EDA}">
      <dgm:prSet>
        <dgm:style>
          <a:lnRef idx="1">
            <a:schemeClr val="accent4"/>
          </a:lnRef>
          <a:fillRef idx="3">
            <a:schemeClr val="accent4"/>
          </a:fillRef>
          <a:effectRef idx="2">
            <a:schemeClr val="accent4"/>
          </a:effectRef>
          <a:fontRef idx="minor">
            <a:schemeClr val="lt1"/>
          </a:fontRef>
        </dgm:style>
      </dgm:prSet>
      <dgm:spPr/>
      <dgm:t>
        <a:bodyPr/>
        <a:lstStyle/>
        <a:p>
          <a:r>
            <a:rPr lang="en-US" dirty="0"/>
            <a:t>6.</a:t>
          </a:r>
        </a:p>
      </dgm:t>
    </dgm:pt>
    <dgm:pt modelId="{5F84FE46-AF03-48A8-AD74-AD7FF2973079}" type="parTrans" cxnId="{C817B16D-D628-4EEA-B2D5-59914AE35D07}">
      <dgm:prSet/>
      <dgm:spPr/>
      <dgm:t>
        <a:bodyPr/>
        <a:lstStyle/>
        <a:p>
          <a:endParaRPr lang="en-US"/>
        </a:p>
      </dgm:t>
    </dgm:pt>
    <dgm:pt modelId="{B65C2E0F-9D68-4E24-8BC6-C8F21D01A273}" type="sibTrans" cxnId="{C817B16D-D628-4EEA-B2D5-59914AE35D07}">
      <dgm:prSet/>
      <dgm:spPr/>
      <dgm:t>
        <a:bodyPr/>
        <a:lstStyle/>
        <a:p>
          <a:endParaRPr lang="en-US"/>
        </a:p>
      </dgm:t>
    </dgm:pt>
    <dgm:pt modelId="{8AFD06D0-96FA-44B2-B10A-6CD4335D59BD}">
      <dgm:prSet phldrT="[Text]"/>
      <dgm:spPr/>
      <dgm:t>
        <a:bodyPr/>
        <a:lstStyle/>
        <a:p>
          <a:r>
            <a:rPr lang="en-US"/>
            <a:t>Acute </a:t>
          </a:r>
          <a:r>
            <a:rPr lang="en-US" dirty="0"/>
            <a:t>Intoxication and/or Withdrawal Potential</a:t>
          </a:r>
        </a:p>
      </dgm:t>
    </dgm:pt>
    <dgm:pt modelId="{C5D3B130-0140-47C2-9328-49CA992D4408}" type="parTrans" cxnId="{F225BFC7-A51F-4550-9E9B-A0DAE2419620}">
      <dgm:prSet/>
      <dgm:spPr/>
      <dgm:t>
        <a:bodyPr/>
        <a:lstStyle/>
        <a:p>
          <a:endParaRPr lang="en-US"/>
        </a:p>
      </dgm:t>
    </dgm:pt>
    <dgm:pt modelId="{D9FB3172-A1E1-4DDF-95B4-118724A1917E}" type="sibTrans" cxnId="{F225BFC7-A51F-4550-9E9B-A0DAE2419620}">
      <dgm:prSet/>
      <dgm:spPr/>
      <dgm:t>
        <a:bodyPr/>
        <a:lstStyle/>
        <a:p>
          <a:endParaRPr lang="en-US"/>
        </a:p>
      </dgm:t>
    </dgm:pt>
    <dgm:pt modelId="{5829808C-EA06-42D0-996C-9FFA3B458FA1}">
      <dgm:prSet/>
      <dgm:spPr/>
      <dgm:t>
        <a:bodyPr/>
        <a:lstStyle/>
        <a:p>
          <a:r>
            <a:rPr lang="en-US"/>
            <a:t> </a:t>
          </a:r>
          <a:r>
            <a:rPr lang="en-US" dirty="0"/>
            <a:t>Biomedical Conditions and Complications</a:t>
          </a:r>
        </a:p>
      </dgm:t>
    </dgm:pt>
    <dgm:pt modelId="{0FF4E48C-7B90-432E-A32C-DF1BA4530B6E}" type="parTrans" cxnId="{64CB28EA-9FDD-4F10-BA36-4708527BF962}">
      <dgm:prSet/>
      <dgm:spPr/>
      <dgm:t>
        <a:bodyPr/>
        <a:lstStyle/>
        <a:p>
          <a:endParaRPr lang="en-US"/>
        </a:p>
      </dgm:t>
    </dgm:pt>
    <dgm:pt modelId="{566FE47A-142F-4988-BBEE-D50CC4DF2FDE}" type="sibTrans" cxnId="{64CB28EA-9FDD-4F10-BA36-4708527BF962}">
      <dgm:prSet/>
      <dgm:spPr/>
      <dgm:t>
        <a:bodyPr/>
        <a:lstStyle/>
        <a:p>
          <a:endParaRPr lang="en-US"/>
        </a:p>
      </dgm:t>
    </dgm:pt>
    <dgm:pt modelId="{73606815-460C-4FCB-8715-08F49D6074C5}">
      <dgm:prSet/>
      <dgm:spPr/>
      <dgm:t>
        <a:bodyPr/>
        <a:lstStyle/>
        <a:p>
          <a:r>
            <a:rPr lang="en-US"/>
            <a:t> </a:t>
          </a:r>
          <a:r>
            <a:rPr lang="en-US" dirty="0"/>
            <a:t>Emotional, Behavioral or Cognitive Conditions and Complications</a:t>
          </a:r>
        </a:p>
      </dgm:t>
    </dgm:pt>
    <dgm:pt modelId="{9B62E6EB-34A6-4FBD-A277-DC46B0FB439E}" type="parTrans" cxnId="{6D1DB3CC-A9C6-426B-B562-EC17C42E3EA0}">
      <dgm:prSet/>
      <dgm:spPr/>
      <dgm:t>
        <a:bodyPr/>
        <a:lstStyle/>
        <a:p>
          <a:endParaRPr lang="en-US"/>
        </a:p>
      </dgm:t>
    </dgm:pt>
    <dgm:pt modelId="{B6B3C47E-C1C5-47C7-9E6B-B70E5E829213}" type="sibTrans" cxnId="{6D1DB3CC-A9C6-426B-B562-EC17C42E3EA0}">
      <dgm:prSet/>
      <dgm:spPr/>
      <dgm:t>
        <a:bodyPr/>
        <a:lstStyle/>
        <a:p>
          <a:endParaRPr lang="en-US"/>
        </a:p>
      </dgm:t>
    </dgm:pt>
    <dgm:pt modelId="{3630F4E3-3955-4665-8EE4-54F9B31755A5}">
      <dgm:prSet/>
      <dgm:spPr/>
      <dgm:t>
        <a:bodyPr/>
        <a:lstStyle/>
        <a:p>
          <a:r>
            <a:rPr lang="en-US"/>
            <a:t> </a:t>
          </a:r>
          <a:r>
            <a:rPr lang="en-US" dirty="0"/>
            <a:t>Readiness to Change</a:t>
          </a:r>
        </a:p>
      </dgm:t>
    </dgm:pt>
    <dgm:pt modelId="{34CA2BD6-0607-4E83-A841-A79DC87BFF27}" type="parTrans" cxnId="{D84DD0C0-E76C-4898-9720-4CEC2EBE36F3}">
      <dgm:prSet/>
      <dgm:spPr/>
      <dgm:t>
        <a:bodyPr/>
        <a:lstStyle/>
        <a:p>
          <a:endParaRPr lang="en-US"/>
        </a:p>
      </dgm:t>
    </dgm:pt>
    <dgm:pt modelId="{12FCD9DF-7367-4036-B301-E0A51C0488C0}" type="sibTrans" cxnId="{D84DD0C0-E76C-4898-9720-4CEC2EBE36F3}">
      <dgm:prSet/>
      <dgm:spPr/>
      <dgm:t>
        <a:bodyPr/>
        <a:lstStyle/>
        <a:p>
          <a:endParaRPr lang="en-US"/>
        </a:p>
      </dgm:t>
    </dgm:pt>
    <dgm:pt modelId="{CB65542B-7EDE-416D-BA29-7383CBA47F01}">
      <dgm:prSet/>
      <dgm:spPr/>
      <dgm:t>
        <a:bodyPr/>
        <a:lstStyle/>
        <a:p>
          <a:r>
            <a:rPr lang="en-US"/>
            <a:t> </a:t>
          </a:r>
          <a:r>
            <a:rPr lang="en-US" dirty="0"/>
            <a:t>Relapse, Continued Use or Continued Problem Potential</a:t>
          </a:r>
        </a:p>
      </dgm:t>
    </dgm:pt>
    <dgm:pt modelId="{05DCDDA1-8204-47C0-B8E5-895ACE142158}" type="parTrans" cxnId="{FEB41BAB-1731-40AA-B574-259989CE3793}">
      <dgm:prSet/>
      <dgm:spPr/>
      <dgm:t>
        <a:bodyPr/>
        <a:lstStyle/>
        <a:p>
          <a:endParaRPr lang="en-US"/>
        </a:p>
      </dgm:t>
    </dgm:pt>
    <dgm:pt modelId="{B6B1E96E-C768-43C3-BF37-0116B44EC93D}" type="sibTrans" cxnId="{FEB41BAB-1731-40AA-B574-259989CE3793}">
      <dgm:prSet/>
      <dgm:spPr/>
      <dgm:t>
        <a:bodyPr/>
        <a:lstStyle/>
        <a:p>
          <a:endParaRPr lang="en-US"/>
        </a:p>
      </dgm:t>
    </dgm:pt>
    <dgm:pt modelId="{CE3FF16F-5E7D-4C98-AFBA-6360CF13D0A8}">
      <dgm:prSet/>
      <dgm:spPr/>
      <dgm:t>
        <a:bodyPr/>
        <a:lstStyle/>
        <a:p>
          <a:r>
            <a:rPr lang="en-US" dirty="0"/>
            <a:t> Recovery and Living Environment</a:t>
          </a:r>
        </a:p>
      </dgm:t>
    </dgm:pt>
    <dgm:pt modelId="{10DA0DFC-70F5-402A-ABDC-D4EE72E02279}" type="parTrans" cxnId="{5A1C80C1-3DDA-4206-AE51-0DD932E33E1E}">
      <dgm:prSet/>
      <dgm:spPr/>
      <dgm:t>
        <a:bodyPr/>
        <a:lstStyle/>
        <a:p>
          <a:endParaRPr lang="en-US"/>
        </a:p>
      </dgm:t>
    </dgm:pt>
    <dgm:pt modelId="{A1A705DE-F9E9-4377-B29F-D5F0E7EC4AF7}" type="sibTrans" cxnId="{5A1C80C1-3DDA-4206-AE51-0DD932E33E1E}">
      <dgm:prSet/>
      <dgm:spPr/>
      <dgm:t>
        <a:bodyPr/>
        <a:lstStyle/>
        <a:p>
          <a:endParaRPr lang="en-US"/>
        </a:p>
      </dgm:t>
    </dgm:pt>
    <dgm:pt modelId="{3102B275-FB84-449C-99B3-DC01BE463463}" type="pres">
      <dgm:prSet presAssocID="{83F6EC35-45A0-49BB-84A1-4CC35516BF19}" presName="Name0" presStyleCnt="0">
        <dgm:presLayoutVars>
          <dgm:dir/>
          <dgm:animLvl val="lvl"/>
          <dgm:resizeHandles val="exact"/>
        </dgm:presLayoutVars>
      </dgm:prSet>
      <dgm:spPr/>
    </dgm:pt>
    <dgm:pt modelId="{A0DC7D9A-0B82-407D-8748-0BDAF553F357}" type="pres">
      <dgm:prSet presAssocID="{DB125A99-6968-4B91-BD87-D87DAB76E72B}" presName="linNode" presStyleCnt="0"/>
      <dgm:spPr/>
    </dgm:pt>
    <dgm:pt modelId="{5FBB7AA8-E6C9-43D3-9536-A1E32554F47C}" type="pres">
      <dgm:prSet presAssocID="{DB125A99-6968-4B91-BD87-D87DAB76E72B}" presName="parentText" presStyleLbl="node1" presStyleIdx="0" presStyleCnt="6" custScaleX="36821">
        <dgm:presLayoutVars>
          <dgm:chMax val="1"/>
          <dgm:bulletEnabled val="1"/>
        </dgm:presLayoutVars>
      </dgm:prSet>
      <dgm:spPr/>
    </dgm:pt>
    <dgm:pt modelId="{F5DEFE21-65F6-4B7B-8818-0266AD9001A6}" type="pres">
      <dgm:prSet presAssocID="{DB125A99-6968-4B91-BD87-D87DAB76E72B}" presName="descendantText" presStyleLbl="alignAccFollowNode1" presStyleIdx="0" presStyleCnt="6">
        <dgm:presLayoutVars>
          <dgm:bulletEnabled val="1"/>
        </dgm:presLayoutVars>
      </dgm:prSet>
      <dgm:spPr/>
    </dgm:pt>
    <dgm:pt modelId="{A5F231BE-E332-472E-8ACF-57B32B47466E}" type="pres">
      <dgm:prSet presAssocID="{D3354BAD-A8B0-4173-A08E-EFC8CD2BED52}" presName="sp" presStyleCnt="0"/>
      <dgm:spPr/>
    </dgm:pt>
    <dgm:pt modelId="{36A7C37F-0400-4C00-A151-2D65D6218B8F}" type="pres">
      <dgm:prSet presAssocID="{2FC1C79E-DFF8-4B4D-95C7-E4A88E4403BF}" presName="linNode" presStyleCnt="0"/>
      <dgm:spPr/>
    </dgm:pt>
    <dgm:pt modelId="{4377A599-3ED2-497D-A020-5B54186ABCD3}" type="pres">
      <dgm:prSet presAssocID="{2FC1C79E-DFF8-4B4D-95C7-E4A88E4403BF}" presName="parentText" presStyleLbl="node1" presStyleIdx="1" presStyleCnt="6" custScaleX="36821">
        <dgm:presLayoutVars>
          <dgm:chMax val="1"/>
          <dgm:bulletEnabled val="1"/>
        </dgm:presLayoutVars>
      </dgm:prSet>
      <dgm:spPr/>
    </dgm:pt>
    <dgm:pt modelId="{9CAD05A9-102D-4DA4-8F20-B4A0E796012D}" type="pres">
      <dgm:prSet presAssocID="{2FC1C79E-DFF8-4B4D-95C7-E4A88E4403BF}" presName="descendantText" presStyleLbl="alignAccFollowNode1" presStyleIdx="1" presStyleCnt="6">
        <dgm:presLayoutVars>
          <dgm:bulletEnabled val="1"/>
        </dgm:presLayoutVars>
      </dgm:prSet>
      <dgm:spPr/>
    </dgm:pt>
    <dgm:pt modelId="{EE09984F-08D5-4C72-88E6-7BE50FB5E810}" type="pres">
      <dgm:prSet presAssocID="{7909A56E-3793-40BA-98E9-4A9D1E91E775}" presName="sp" presStyleCnt="0"/>
      <dgm:spPr/>
    </dgm:pt>
    <dgm:pt modelId="{4C9DA194-DE08-4746-8C8E-27F91D1A47FD}" type="pres">
      <dgm:prSet presAssocID="{FF119ACF-3F5F-456E-B1FE-93FECAC501AC}" presName="linNode" presStyleCnt="0"/>
      <dgm:spPr/>
    </dgm:pt>
    <dgm:pt modelId="{54752216-267E-4A73-ACFC-009CB792F8A9}" type="pres">
      <dgm:prSet presAssocID="{FF119ACF-3F5F-456E-B1FE-93FECAC501AC}" presName="parentText" presStyleLbl="node1" presStyleIdx="2" presStyleCnt="6" custScaleX="36821">
        <dgm:presLayoutVars>
          <dgm:chMax val="1"/>
          <dgm:bulletEnabled val="1"/>
        </dgm:presLayoutVars>
      </dgm:prSet>
      <dgm:spPr/>
    </dgm:pt>
    <dgm:pt modelId="{E6C8C009-DE3D-472A-A3A0-38A53C1051EF}" type="pres">
      <dgm:prSet presAssocID="{FF119ACF-3F5F-456E-B1FE-93FECAC501AC}" presName="descendantText" presStyleLbl="alignAccFollowNode1" presStyleIdx="2" presStyleCnt="6">
        <dgm:presLayoutVars>
          <dgm:bulletEnabled val="1"/>
        </dgm:presLayoutVars>
      </dgm:prSet>
      <dgm:spPr/>
    </dgm:pt>
    <dgm:pt modelId="{332362D8-F501-4E7A-8A26-3E5AC562765B}" type="pres">
      <dgm:prSet presAssocID="{29702214-1C9F-448F-AA8C-9861F27B93F4}" presName="sp" presStyleCnt="0"/>
      <dgm:spPr/>
    </dgm:pt>
    <dgm:pt modelId="{6B2CC665-3FEA-4397-B027-69548D900102}" type="pres">
      <dgm:prSet presAssocID="{94298FF5-E0AF-4C45-834B-E0199CB13C73}" presName="linNode" presStyleCnt="0"/>
      <dgm:spPr/>
    </dgm:pt>
    <dgm:pt modelId="{6AC9A9C9-15FA-46D3-AE37-319DD1E7166F}" type="pres">
      <dgm:prSet presAssocID="{94298FF5-E0AF-4C45-834B-E0199CB13C73}" presName="parentText" presStyleLbl="node1" presStyleIdx="3" presStyleCnt="6" custScaleX="36821">
        <dgm:presLayoutVars>
          <dgm:chMax val="1"/>
          <dgm:bulletEnabled val="1"/>
        </dgm:presLayoutVars>
      </dgm:prSet>
      <dgm:spPr/>
    </dgm:pt>
    <dgm:pt modelId="{11977AFF-D5E8-4A7F-A2BC-13779DE02589}" type="pres">
      <dgm:prSet presAssocID="{94298FF5-E0AF-4C45-834B-E0199CB13C73}" presName="descendantText" presStyleLbl="alignAccFollowNode1" presStyleIdx="3" presStyleCnt="6">
        <dgm:presLayoutVars>
          <dgm:bulletEnabled val="1"/>
        </dgm:presLayoutVars>
      </dgm:prSet>
      <dgm:spPr/>
    </dgm:pt>
    <dgm:pt modelId="{61C4E208-258E-4D48-A286-D76B97624423}" type="pres">
      <dgm:prSet presAssocID="{43041992-2CEC-46D4-858D-70334A0BE0DE}" presName="sp" presStyleCnt="0"/>
      <dgm:spPr/>
    </dgm:pt>
    <dgm:pt modelId="{DEF2DD54-2910-4211-AEC1-5BA29878252B}" type="pres">
      <dgm:prSet presAssocID="{F59C8D99-B29F-4FFE-9586-D0186ABD88A4}" presName="linNode" presStyleCnt="0"/>
      <dgm:spPr/>
    </dgm:pt>
    <dgm:pt modelId="{5D239CFF-4164-4164-9F27-F75630A3C1A0}" type="pres">
      <dgm:prSet presAssocID="{F59C8D99-B29F-4FFE-9586-D0186ABD88A4}" presName="parentText" presStyleLbl="node1" presStyleIdx="4" presStyleCnt="6" custScaleX="36821">
        <dgm:presLayoutVars>
          <dgm:chMax val="1"/>
          <dgm:bulletEnabled val="1"/>
        </dgm:presLayoutVars>
      </dgm:prSet>
      <dgm:spPr/>
    </dgm:pt>
    <dgm:pt modelId="{46C590E8-A84B-46FC-98D3-1A0468509F60}" type="pres">
      <dgm:prSet presAssocID="{F59C8D99-B29F-4FFE-9586-D0186ABD88A4}" presName="descendantText" presStyleLbl="alignAccFollowNode1" presStyleIdx="4" presStyleCnt="6">
        <dgm:presLayoutVars>
          <dgm:bulletEnabled val="1"/>
        </dgm:presLayoutVars>
      </dgm:prSet>
      <dgm:spPr/>
    </dgm:pt>
    <dgm:pt modelId="{316ADF92-A94B-4272-BC8B-7698C4149524}" type="pres">
      <dgm:prSet presAssocID="{31B45688-36BE-4A11-8DC9-12A4D5733F32}" presName="sp" presStyleCnt="0"/>
      <dgm:spPr/>
    </dgm:pt>
    <dgm:pt modelId="{ABD31475-90D6-42A1-9B93-7042B8EF9196}" type="pres">
      <dgm:prSet presAssocID="{01A02205-A212-4838-A65B-7389460A0EDA}" presName="linNode" presStyleCnt="0"/>
      <dgm:spPr/>
    </dgm:pt>
    <dgm:pt modelId="{BAF6DD66-C262-40BF-A786-7A8D04850007}" type="pres">
      <dgm:prSet presAssocID="{01A02205-A212-4838-A65B-7389460A0EDA}" presName="parentText" presStyleLbl="node1" presStyleIdx="5" presStyleCnt="6" custScaleX="36821">
        <dgm:presLayoutVars>
          <dgm:chMax val="1"/>
          <dgm:bulletEnabled val="1"/>
        </dgm:presLayoutVars>
      </dgm:prSet>
      <dgm:spPr/>
    </dgm:pt>
    <dgm:pt modelId="{3BDC2C23-1D90-4B28-9E40-0932FBC7A7D2}" type="pres">
      <dgm:prSet presAssocID="{01A02205-A212-4838-A65B-7389460A0EDA}" presName="descendantText" presStyleLbl="alignAccFollowNode1" presStyleIdx="5" presStyleCnt="6">
        <dgm:presLayoutVars>
          <dgm:bulletEnabled val="1"/>
        </dgm:presLayoutVars>
      </dgm:prSet>
      <dgm:spPr/>
    </dgm:pt>
  </dgm:ptLst>
  <dgm:cxnLst>
    <dgm:cxn modelId="{9BF92C2C-4E73-4F6C-A55F-A3456369AF0A}" srcId="{83F6EC35-45A0-49BB-84A1-4CC35516BF19}" destId="{F59C8D99-B29F-4FFE-9586-D0186ABD88A4}" srcOrd="4" destOrd="0" parTransId="{F1297A18-4271-4271-8BC4-7ED2B7E8DF3A}" sibTransId="{31B45688-36BE-4A11-8DC9-12A4D5733F32}"/>
    <dgm:cxn modelId="{19B5552D-1190-4A3D-A9B8-32B4C9060FAD}" type="presOf" srcId="{CB65542B-7EDE-416D-BA29-7383CBA47F01}" destId="{46C590E8-A84B-46FC-98D3-1A0468509F60}" srcOrd="0" destOrd="0" presId="urn:microsoft.com/office/officeart/2005/8/layout/vList5"/>
    <dgm:cxn modelId="{DF95ED33-86AA-4B2F-9907-818CEB4F8F45}" type="presOf" srcId="{2FC1C79E-DFF8-4B4D-95C7-E4A88E4403BF}" destId="{4377A599-3ED2-497D-A020-5B54186ABCD3}" srcOrd="0" destOrd="0" presId="urn:microsoft.com/office/officeart/2005/8/layout/vList5"/>
    <dgm:cxn modelId="{4A7CD739-3E1E-489B-99C4-DED72DDB1B0B}" type="presOf" srcId="{FF119ACF-3F5F-456E-B1FE-93FECAC501AC}" destId="{54752216-267E-4A73-ACFC-009CB792F8A9}" srcOrd="0" destOrd="0" presId="urn:microsoft.com/office/officeart/2005/8/layout/vList5"/>
    <dgm:cxn modelId="{1AD12941-19E4-4FCA-A2A2-A3A1F4880667}" type="presOf" srcId="{5829808C-EA06-42D0-996C-9FFA3B458FA1}" destId="{9CAD05A9-102D-4DA4-8F20-B4A0E796012D}" srcOrd="0" destOrd="0" presId="urn:microsoft.com/office/officeart/2005/8/layout/vList5"/>
    <dgm:cxn modelId="{997AA141-4FEB-4E4A-893D-D568E7442534}" type="presOf" srcId="{CE3FF16F-5E7D-4C98-AFBA-6360CF13D0A8}" destId="{3BDC2C23-1D90-4B28-9E40-0932FBC7A7D2}" srcOrd="0" destOrd="0" presId="urn:microsoft.com/office/officeart/2005/8/layout/vList5"/>
    <dgm:cxn modelId="{915C6F6A-9472-4F1F-806A-D32C37B2E527}" type="presOf" srcId="{DB125A99-6968-4B91-BD87-D87DAB76E72B}" destId="{5FBB7AA8-E6C9-43D3-9536-A1E32554F47C}" srcOrd="0" destOrd="0" presId="urn:microsoft.com/office/officeart/2005/8/layout/vList5"/>
    <dgm:cxn modelId="{B8E49B6D-7984-4E9B-9F96-FFAE654F0CBC}" srcId="{83F6EC35-45A0-49BB-84A1-4CC35516BF19}" destId="{94298FF5-E0AF-4C45-834B-E0199CB13C73}" srcOrd="3" destOrd="0" parTransId="{DB4A4C4D-2734-40BB-8D64-7F6841811B06}" sibTransId="{43041992-2CEC-46D4-858D-70334A0BE0DE}"/>
    <dgm:cxn modelId="{C817B16D-D628-4EEA-B2D5-59914AE35D07}" srcId="{83F6EC35-45A0-49BB-84A1-4CC35516BF19}" destId="{01A02205-A212-4838-A65B-7389460A0EDA}" srcOrd="5" destOrd="0" parTransId="{5F84FE46-AF03-48A8-AD74-AD7FF2973079}" sibTransId="{B65C2E0F-9D68-4E24-8BC6-C8F21D01A273}"/>
    <dgm:cxn modelId="{B9BC418F-C58E-44AD-A3F0-62E9F3846949}" srcId="{83F6EC35-45A0-49BB-84A1-4CC35516BF19}" destId="{FF119ACF-3F5F-456E-B1FE-93FECAC501AC}" srcOrd="2" destOrd="0" parTransId="{0AEE0949-2575-4A53-B261-C10570DFDA58}" sibTransId="{29702214-1C9F-448F-AA8C-9861F27B93F4}"/>
    <dgm:cxn modelId="{AF764C94-F349-4D8A-BB1F-BEC82E72703F}" type="presOf" srcId="{94298FF5-E0AF-4C45-834B-E0199CB13C73}" destId="{6AC9A9C9-15FA-46D3-AE37-319DD1E7166F}" srcOrd="0" destOrd="0" presId="urn:microsoft.com/office/officeart/2005/8/layout/vList5"/>
    <dgm:cxn modelId="{FEB41BAB-1731-40AA-B574-259989CE3793}" srcId="{F59C8D99-B29F-4FFE-9586-D0186ABD88A4}" destId="{CB65542B-7EDE-416D-BA29-7383CBA47F01}" srcOrd="0" destOrd="0" parTransId="{05DCDDA1-8204-47C0-B8E5-895ACE142158}" sibTransId="{B6B1E96E-C768-43C3-BF37-0116B44EC93D}"/>
    <dgm:cxn modelId="{15D146AB-DFD2-44D1-A53E-2534DDACD768}" type="presOf" srcId="{F59C8D99-B29F-4FFE-9586-D0186ABD88A4}" destId="{5D239CFF-4164-4164-9F27-F75630A3C1A0}" srcOrd="0" destOrd="0" presId="urn:microsoft.com/office/officeart/2005/8/layout/vList5"/>
    <dgm:cxn modelId="{FE74F1B0-1CEB-409B-8540-47C81B017D34}" type="presOf" srcId="{73606815-460C-4FCB-8715-08F49D6074C5}" destId="{E6C8C009-DE3D-472A-A3A0-38A53C1051EF}" srcOrd="0" destOrd="0" presId="urn:microsoft.com/office/officeart/2005/8/layout/vList5"/>
    <dgm:cxn modelId="{5898DBB8-BF16-43C4-99DB-F8E799DABD47}" srcId="{83F6EC35-45A0-49BB-84A1-4CC35516BF19}" destId="{DB125A99-6968-4B91-BD87-D87DAB76E72B}" srcOrd="0" destOrd="0" parTransId="{1721C82F-9842-4DD9-9B65-37ADBB400591}" sibTransId="{D3354BAD-A8B0-4173-A08E-EFC8CD2BED52}"/>
    <dgm:cxn modelId="{C0F19CB9-B578-411B-9B55-E2CBD62F3332}" srcId="{83F6EC35-45A0-49BB-84A1-4CC35516BF19}" destId="{2FC1C79E-DFF8-4B4D-95C7-E4A88E4403BF}" srcOrd="1" destOrd="0" parTransId="{D538110E-1C78-48D7-BE56-501607125F01}" sibTransId="{7909A56E-3793-40BA-98E9-4A9D1E91E775}"/>
    <dgm:cxn modelId="{EB1421BC-5135-4C32-8A89-257CE43566ED}" type="presOf" srcId="{83F6EC35-45A0-49BB-84A1-4CC35516BF19}" destId="{3102B275-FB84-449C-99B3-DC01BE463463}" srcOrd="0" destOrd="0" presId="urn:microsoft.com/office/officeart/2005/8/layout/vList5"/>
    <dgm:cxn modelId="{D84DD0C0-E76C-4898-9720-4CEC2EBE36F3}" srcId="{94298FF5-E0AF-4C45-834B-E0199CB13C73}" destId="{3630F4E3-3955-4665-8EE4-54F9B31755A5}" srcOrd="0" destOrd="0" parTransId="{34CA2BD6-0607-4E83-A841-A79DC87BFF27}" sibTransId="{12FCD9DF-7367-4036-B301-E0A51C0488C0}"/>
    <dgm:cxn modelId="{5A1C80C1-3DDA-4206-AE51-0DD932E33E1E}" srcId="{01A02205-A212-4838-A65B-7389460A0EDA}" destId="{CE3FF16F-5E7D-4C98-AFBA-6360CF13D0A8}" srcOrd="0" destOrd="0" parTransId="{10DA0DFC-70F5-402A-ABDC-D4EE72E02279}" sibTransId="{A1A705DE-F9E9-4377-B29F-D5F0E7EC4AF7}"/>
    <dgm:cxn modelId="{F225BFC7-A51F-4550-9E9B-A0DAE2419620}" srcId="{DB125A99-6968-4B91-BD87-D87DAB76E72B}" destId="{8AFD06D0-96FA-44B2-B10A-6CD4335D59BD}" srcOrd="0" destOrd="0" parTransId="{C5D3B130-0140-47C2-9328-49CA992D4408}" sibTransId="{D9FB3172-A1E1-4DDF-95B4-118724A1917E}"/>
    <dgm:cxn modelId="{6D1DB3CC-A9C6-426B-B562-EC17C42E3EA0}" srcId="{FF119ACF-3F5F-456E-B1FE-93FECAC501AC}" destId="{73606815-460C-4FCB-8715-08F49D6074C5}" srcOrd="0" destOrd="0" parTransId="{9B62E6EB-34A6-4FBD-A277-DC46B0FB439E}" sibTransId="{B6B3C47E-C1C5-47C7-9E6B-B70E5E829213}"/>
    <dgm:cxn modelId="{699BE8CF-E515-4630-A668-AA66FDCB1962}" type="presOf" srcId="{3630F4E3-3955-4665-8EE4-54F9B31755A5}" destId="{11977AFF-D5E8-4A7F-A2BC-13779DE02589}" srcOrd="0" destOrd="0" presId="urn:microsoft.com/office/officeart/2005/8/layout/vList5"/>
    <dgm:cxn modelId="{FF624CE1-C7ED-45A8-858B-FBB58EF4A8D6}" type="presOf" srcId="{8AFD06D0-96FA-44B2-B10A-6CD4335D59BD}" destId="{F5DEFE21-65F6-4B7B-8818-0266AD9001A6}" srcOrd="0" destOrd="0" presId="urn:microsoft.com/office/officeart/2005/8/layout/vList5"/>
    <dgm:cxn modelId="{64CB28EA-9FDD-4F10-BA36-4708527BF962}" srcId="{2FC1C79E-DFF8-4B4D-95C7-E4A88E4403BF}" destId="{5829808C-EA06-42D0-996C-9FFA3B458FA1}" srcOrd="0" destOrd="0" parTransId="{0FF4E48C-7B90-432E-A32C-DF1BA4530B6E}" sibTransId="{566FE47A-142F-4988-BBEE-D50CC4DF2FDE}"/>
    <dgm:cxn modelId="{02E6E2F9-D547-46DD-AE75-97CA51CDF20A}" type="presOf" srcId="{01A02205-A212-4838-A65B-7389460A0EDA}" destId="{BAF6DD66-C262-40BF-A786-7A8D04850007}" srcOrd="0" destOrd="0" presId="urn:microsoft.com/office/officeart/2005/8/layout/vList5"/>
    <dgm:cxn modelId="{25DA96A6-11E0-4559-BFBB-A31ACE11FED3}" type="presParOf" srcId="{3102B275-FB84-449C-99B3-DC01BE463463}" destId="{A0DC7D9A-0B82-407D-8748-0BDAF553F357}" srcOrd="0" destOrd="0" presId="urn:microsoft.com/office/officeart/2005/8/layout/vList5"/>
    <dgm:cxn modelId="{A6C4B0FC-CE2F-40E0-915A-A8E5941245E3}" type="presParOf" srcId="{A0DC7D9A-0B82-407D-8748-0BDAF553F357}" destId="{5FBB7AA8-E6C9-43D3-9536-A1E32554F47C}" srcOrd="0" destOrd="0" presId="urn:microsoft.com/office/officeart/2005/8/layout/vList5"/>
    <dgm:cxn modelId="{201C1C03-FF2A-4308-B486-3D61ED7D40A6}" type="presParOf" srcId="{A0DC7D9A-0B82-407D-8748-0BDAF553F357}" destId="{F5DEFE21-65F6-4B7B-8818-0266AD9001A6}" srcOrd="1" destOrd="0" presId="urn:microsoft.com/office/officeart/2005/8/layout/vList5"/>
    <dgm:cxn modelId="{5520A25E-6E9E-456E-A67D-2334549F2854}" type="presParOf" srcId="{3102B275-FB84-449C-99B3-DC01BE463463}" destId="{A5F231BE-E332-472E-8ACF-57B32B47466E}" srcOrd="1" destOrd="0" presId="urn:microsoft.com/office/officeart/2005/8/layout/vList5"/>
    <dgm:cxn modelId="{D179892F-856A-41B3-B3CA-771206255B50}" type="presParOf" srcId="{3102B275-FB84-449C-99B3-DC01BE463463}" destId="{36A7C37F-0400-4C00-A151-2D65D6218B8F}" srcOrd="2" destOrd="0" presId="urn:microsoft.com/office/officeart/2005/8/layout/vList5"/>
    <dgm:cxn modelId="{E50DD3F0-E20B-4849-8DC9-84953BFE7727}" type="presParOf" srcId="{36A7C37F-0400-4C00-A151-2D65D6218B8F}" destId="{4377A599-3ED2-497D-A020-5B54186ABCD3}" srcOrd="0" destOrd="0" presId="urn:microsoft.com/office/officeart/2005/8/layout/vList5"/>
    <dgm:cxn modelId="{6231040A-8DCE-430A-8618-95CEE3648166}" type="presParOf" srcId="{36A7C37F-0400-4C00-A151-2D65D6218B8F}" destId="{9CAD05A9-102D-4DA4-8F20-B4A0E796012D}" srcOrd="1" destOrd="0" presId="urn:microsoft.com/office/officeart/2005/8/layout/vList5"/>
    <dgm:cxn modelId="{EE204B0C-D8CE-48E1-A13E-C7755FA115A2}" type="presParOf" srcId="{3102B275-FB84-449C-99B3-DC01BE463463}" destId="{EE09984F-08D5-4C72-88E6-7BE50FB5E810}" srcOrd="3" destOrd="0" presId="urn:microsoft.com/office/officeart/2005/8/layout/vList5"/>
    <dgm:cxn modelId="{5EA96B72-659E-4FFF-826B-115A3182D9D7}" type="presParOf" srcId="{3102B275-FB84-449C-99B3-DC01BE463463}" destId="{4C9DA194-DE08-4746-8C8E-27F91D1A47FD}" srcOrd="4" destOrd="0" presId="urn:microsoft.com/office/officeart/2005/8/layout/vList5"/>
    <dgm:cxn modelId="{EF071015-43FF-4DD9-9F99-6766355D5691}" type="presParOf" srcId="{4C9DA194-DE08-4746-8C8E-27F91D1A47FD}" destId="{54752216-267E-4A73-ACFC-009CB792F8A9}" srcOrd="0" destOrd="0" presId="urn:microsoft.com/office/officeart/2005/8/layout/vList5"/>
    <dgm:cxn modelId="{35D1B05F-B1BA-40FD-9B9A-0E7405DC7225}" type="presParOf" srcId="{4C9DA194-DE08-4746-8C8E-27F91D1A47FD}" destId="{E6C8C009-DE3D-472A-A3A0-38A53C1051EF}" srcOrd="1" destOrd="0" presId="urn:microsoft.com/office/officeart/2005/8/layout/vList5"/>
    <dgm:cxn modelId="{E19DAD7C-C4F2-43C8-A238-E3D45ADDC032}" type="presParOf" srcId="{3102B275-FB84-449C-99B3-DC01BE463463}" destId="{332362D8-F501-4E7A-8A26-3E5AC562765B}" srcOrd="5" destOrd="0" presId="urn:microsoft.com/office/officeart/2005/8/layout/vList5"/>
    <dgm:cxn modelId="{97A286C3-9E8E-4353-B0C4-54D638E1E7E0}" type="presParOf" srcId="{3102B275-FB84-449C-99B3-DC01BE463463}" destId="{6B2CC665-3FEA-4397-B027-69548D900102}" srcOrd="6" destOrd="0" presId="urn:microsoft.com/office/officeart/2005/8/layout/vList5"/>
    <dgm:cxn modelId="{BC3D371F-798B-4980-8C3E-6B68D0AC9291}" type="presParOf" srcId="{6B2CC665-3FEA-4397-B027-69548D900102}" destId="{6AC9A9C9-15FA-46D3-AE37-319DD1E7166F}" srcOrd="0" destOrd="0" presId="urn:microsoft.com/office/officeart/2005/8/layout/vList5"/>
    <dgm:cxn modelId="{44CA14EF-7339-4FBC-8FB8-D0628F91E9E8}" type="presParOf" srcId="{6B2CC665-3FEA-4397-B027-69548D900102}" destId="{11977AFF-D5E8-4A7F-A2BC-13779DE02589}" srcOrd="1" destOrd="0" presId="urn:microsoft.com/office/officeart/2005/8/layout/vList5"/>
    <dgm:cxn modelId="{4E783884-9C32-4EB9-B205-96C9081F6A44}" type="presParOf" srcId="{3102B275-FB84-449C-99B3-DC01BE463463}" destId="{61C4E208-258E-4D48-A286-D76B97624423}" srcOrd="7" destOrd="0" presId="urn:microsoft.com/office/officeart/2005/8/layout/vList5"/>
    <dgm:cxn modelId="{DD3669B7-FB9C-4E59-A419-567A23AC4E50}" type="presParOf" srcId="{3102B275-FB84-449C-99B3-DC01BE463463}" destId="{DEF2DD54-2910-4211-AEC1-5BA29878252B}" srcOrd="8" destOrd="0" presId="urn:microsoft.com/office/officeart/2005/8/layout/vList5"/>
    <dgm:cxn modelId="{28932BBF-AAE4-4DA3-AD6B-E1877754EFC8}" type="presParOf" srcId="{DEF2DD54-2910-4211-AEC1-5BA29878252B}" destId="{5D239CFF-4164-4164-9F27-F75630A3C1A0}" srcOrd="0" destOrd="0" presId="urn:microsoft.com/office/officeart/2005/8/layout/vList5"/>
    <dgm:cxn modelId="{D56BE41E-3DB9-49E7-87B0-6924C8BAD2D7}" type="presParOf" srcId="{DEF2DD54-2910-4211-AEC1-5BA29878252B}" destId="{46C590E8-A84B-46FC-98D3-1A0468509F60}" srcOrd="1" destOrd="0" presId="urn:microsoft.com/office/officeart/2005/8/layout/vList5"/>
    <dgm:cxn modelId="{E8913644-860B-41CD-92A5-88B4C7460CD5}" type="presParOf" srcId="{3102B275-FB84-449C-99B3-DC01BE463463}" destId="{316ADF92-A94B-4272-BC8B-7698C4149524}" srcOrd="9" destOrd="0" presId="urn:microsoft.com/office/officeart/2005/8/layout/vList5"/>
    <dgm:cxn modelId="{4B138CEE-49E2-4634-9218-17201D3F2255}" type="presParOf" srcId="{3102B275-FB84-449C-99B3-DC01BE463463}" destId="{ABD31475-90D6-42A1-9B93-7042B8EF9196}" srcOrd="10" destOrd="0" presId="urn:microsoft.com/office/officeart/2005/8/layout/vList5"/>
    <dgm:cxn modelId="{3D669801-7C94-4080-A73E-40E88B9C457F}" type="presParOf" srcId="{ABD31475-90D6-42A1-9B93-7042B8EF9196}" destId="{BAF6DD66-C262-40BF-A786-7A8D04850007}" srcOrd="0" destOrd="0" presId="urn:microsoft.com/office/officeart/2005/8/layout/vList5"/>
    <dgm:cxn modelId="{1BFF38F2-04B8-47A0-AFBD-4C5E95D2C4A4}" type="presParOf" srcId="{ABD31475-90D6-42A1-9B93-7042B8EF9196}" destId="{3BDC2C23-1D90-4B28-9E40-0932FBC7A7D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DEFE21-65F6-4B7B-8818-0266AD9001A6}">
      <dsp:nvSpPr>
        <dsp:cNvPr id="0" name=""/>
        <dsp:cNvSpPr/>
      </dsp:nvSpPr>
      <dsp:spPr>
        <a:xfrm rot="5400000">
          <a:off x="5346827" y="-2795782"/>
          <a:ext cx="654892" cy="6412992"/>
        </a:xfrm>
        <a:prstGeom prst="round2Same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a:t>Acute </a:t>
          </a:r>
          <a:r>
            <a:rPr lang="en-US" sz="1800" kern="1200" dirty="0"/>
            <a:t>Intoxication and/or Withdrawal Potential</a:t>
          </a:r>
        </a:p>
      </dsp:txBody>
      <dsp:txXfrm rot="-5400000">
        <a:off x="2467778" y="115236"/>
        <a:ext cx="6381023" cy="590954"/>
      </dsp:txXfrm>
    </dsp:sp>
    <dsp:sp modelId="{5FBB7AA8-E6C9-43D3-9536-A1E32554F47C}">
      <dsp:nvSpPr>
        <dsp:cNvPr id="0" name=""/>
        <dsp:cNvSpPr/>
      </dsp:nvSpPr>
      <dsp:spPr>
        <a:xfrm>
          <a:off x="1139530" y="1406"/>
          <a:ext cx="1328247" cy="818615"/>
        </a:xfrm>
        <a:prstGeom prst="roundRect">
          <a:avLst/>
        </a:prstGeom>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w="6350" cap="flat" cmpd="sng" algn="ctr">
          <a:solidFill>
            <a:schemeClr val="accent4"/>
          </a:solidFill>
          <a:prstDash val="solid"/>
          <a:miter lim="800000"/>
        </a:ln>
        <a:effectLst/>
      </dsp:spPr>
      <dsp:style>
        <a:lnRef idx="1">
          <a:schemeClr val="accent4"/>
        </a:lnRef>
        <a:fillRef idx="3">
          <a:schemeClr val="accent4"/>
        </a:fillRef>
        <a:effectRef idx="2">
          <a:schemeClr val="accent4"/>
        </a:effectRef>
        <a:fontRef idx="minor">
          <a:schemeClr val="lt1"/>
        </a:fontRef>
      </dsp:style>
      <dsp:txBody>
        <a:bodyPr spcFirstLastPara="0" vert="horz" wrap="square" lIns="156210" tIns="78105" rIns="156210" bIns="78105" numCol="1" spcCol="1270" anchor="ctr" anchorCtr="0">
          <a:noAutofit/>
        </a:bodyPr>
        <a:lstStyle/>
        <a:p>
          <a:pPr marL="0" lvl="0" indent="0" algn="ctr" defTabSz="1822450">
            <a:lnSpc>
              <a:spcPct val="90000"/>
            </a:lnSpc>
            <a:spcBef>
              <a:spcPct val="0"/>
            </a:spcBef>
            <a:spcAft>
              <a:spcPct val="35000"/>
            </a:spcAft>
            <a:buNone/>
          </a:pPr>
          <a:r>
            <a:rPr lang="en-US" sz="4100" kern="1200" dirty="0"/>
            <a:t>1. </a:t>
          </a:r>
        </a:p>
      </dsp:txBody>
      <dsp:txXfrm>
        <a:off x="1179491" y="41367"/>
        <a:ext cx="1248325" cy="738693"/>
      </dsp:txXfrm>
    </dsp:sp>
    <dsp:sp modelId="{9CAD05A9-102D-4DA4-8F20-B4A0E796012D}">
      <dsp:nvSpPr>
        <dsp:cNvPr id="0" name=""/>
        <dsp:cNvSpPr/>
      </dsp:nvSpPr>
      <dsp:spPr>
        <a:xfrm rot="5400000">
          <a:off x="5346827" y="-1936236"/>
          <a:ext cx="654892" cy="6412992"/>
        </a:xfrm>
        <a:prstGeom prst="round2SameRect">
          <a:avLst/>
        </a:prstGeom>
        <a:solidFill>
          <a:schemeClr val="accent5">
            <a:tint val="40000"/>
            <a:alpha val="90000"/>
            <a:hueOff val="-1347952"/>
            <a:satOff val="-4566"/>
            <a:lumOff val="-586"/>
            <a:alphaOff val="0"/>
          </a:schemeClr>
        </a:solidFill>
        <a:ln w="6350" cap="flat" cmpd="sng" algn="ctr">
          <a:solidFill>
            <a:schemeClr val="accent5">
              <a:tint val="40000"/>
              <a:alpha val="90000"/>
              <a:hueOff val="-1347952"/>
              <a:satOff val="-4566"/>
              <a:lumOff val="-586"/>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a:t> </a:t>
          </a:r>
          <a:r>
            <a:rPr lang="en-US" sz="1800" kern="1200" dirty="0"/>
            <a:t>Biomedical Conditions and Complications</a:t>
          </a:r>
        </a:p>
      </dsp:txBody>
      <dsp:txXfrm rot="-5400000">
        <a:off x="2467778" y="974782"/>
        <a:ext cx="6381023" cy="590954"/>
      </dsp:txXfrm>
    </dsp:sp>
    <dsp:sp modelId="{4377A599-3ED2-497D-A020-5B54186ABCD3}">
      <dsp:nvSpPr>
        <dsp:cNvPr id="0" name=""/>
        <dsp:cNvSpPr/>
      </dsp:nvSpPr>
      <dsp:spPr>
        <a:xfrm>
          <a:off x="1139530" y="860952"/>
          <a:ext cx="1328247" cy="818615"/>
        </a:xfrm>
        <a:prstGeom prst="roundRect">
          <a:avLst/>
        </a:prstGeom>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w="6350" cap="flat" cmpd="sng" algn="ctr">
          <a:solidFill>
            <a:schemeClr val="accent4"/>
          </a:solidFill>
          <a:prstDash val="solid"/>
          <a:miter lim="800000"/>
        </a:ln>
        <a:effectLst/>
      </dsp:spPr>
      <dsp:style>
        <a:lnRef idx="1">
          <a:schemeClr val="accent4"/>
        </a:lnRef>
        <a:fillRef idx="3">
          <a:schemeClr val="accent4"/>
        </a:fillRef>
        <a:effectRef idx="2">
          <a:schemeClr val="accent4"/>
        </a:effectRef>
        <a:fontRef idx="minor">
          <a:schemeClr val="lt1"/>
        </a:fontRef>
      </dsp:style>
      <dsp:txBody>
        <a:bodyPr spcFirstLastPara="0" vert="horz" wrap="square" lIns="156210" tIns="78105" rIns="156210" bIns="78105" numCol="1" spcCol="1270" anchor="ctr" anchorCtr="0">
          <a:noAutofit/>
        </a:bodyPr>
        <a:lstStyle/>
        <a:p>
          <a:pPr marL="0" lvl="0" indent="0" algn="ctr" defTabSz="1822450">
            <a:lnSpc>
              <a:spcPct val="90000"/>
            </a:lnSpc>
            <a:spcBef>
              <a:spcPct val="0"/>
            </a:spcBef>
            <a:spcAft>
              <a:spcPct val="35000"/>
            </a:spcAft>
            <a:buNone/>
          </a:pPr>
          <a:r>
            <a:rPr lang="en-US" sz="4100" kern="1200" dirty="0"/>
            <a:t>2.</a:t>
          </a:r>
        </a:p>
      </dsp:txBody>
      <dsp:txXfrm>
        <a:off x="1179491" y="900913"/>
        <a:ext cx="1248325" cy="738693"/>
      </dsp:txXfrm>
    </dsp:sp>
    <dsp:sp modelId="{E6C8C009-DE3D-472A-A3A0-38A53C1051EF}">
      <dsp:nvSpPr>
        <dsp:cNvPr id="0" name=""/>
        <dsp:cNvSpPr/>
      </dsp:nvSpPr>
      <dsp:spPr>
        <a:xfrm rot="5400000">
          <a:off x="5346827" y="-1076690"/>
          <a:ext cx="654892" cy="6412992"/>
        </a:xfrm>
        <a:prstGeom prst="round2SameRect">
          <a:avLst/>
        </a:prstGeom>
        <a:solidFill>
          <a:schemeClr val="accent5">
            <a:tint val="40000"/>
            <a:alpha val="90000"/>
            <a:hueOff val="-2695905"/>
            <a:satOff val="-9133"/>
            <a:lumOff val="-1171"/>
            <a:alphaOff val="0"/>
          </a:schemeClr>
        </a:solidFill>
        <a:ln w="6350" cap="flat" cmpd="sng" algn="ctr">
          <a:solidFill>
            <a:schemeClr val="accent5">
              <a:tint val="40000"/>
              <a:alpha val="90000"/>
              <a:hueOff val="-2695905"/>
              <a:satOff val="-9133"/>
              <a:lumOff val="-1171"/>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a:t> </a:t>
          </a:r>
          <a:r>
            <a:rPr lang="en-US" sz="1800" kern="1200" dirty="0"/>
            <a:t>Emotional, Behavioral or Cognitive Conditions and Complications</a:t>
          </a:r>
        </a:p>
      </dsp:txBody>
      <dsp:txXfrm rot="-5400000">
        <a:off x="2467778" y="1834328"/>
        <a:ext cx="6381023" cy="590954"/>
      </dsp:txXfrm>
    </dsp:sp>
    <dsp:sp modelId="{54752216-267E-4A73-ACFC-009CB792F8A9}">
      <dsp:nvSpPr>
        <dsp:cNvPr id="0" name=""/>
        <dsp:cNvSpPr/>
      </dsp:nvSpPr>
      <dsp:spPr>
        <a:xfrm>
          <a:off x="1139530" y="1720498"/>
          <a:ext cx="1328247" cy="818615"/>
        </a:xfrm>
        <a:prstGeom prst="roundRect">
          <a:avLst/>
        </a:prstGeom>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w="6350" cap="flat" cmpd="sng" algn="ctr">
          <a:solidFill>
            <a:schemeClr val="accent4"/>
          </a:solidFill>
          <a:prstDash val="solid"/>
          <a:miter lim="800000"/>
        </a:ln>
        <a:effectLst/>
      </dsp:spPr>
      <dsp:style>
        <a:lnRef idx="1">
          <a:schemeClr val="accent4"/>
        </a:lnRef>
        <a:fillRef idx="3">
          <a:schemeClr val="accent4"/>
        </a:fillRef>
        <a:effectRef idx="2">
          <a:schemeClr val="accent4"/>
        </a:effectRef>
        <a:fontRef idx="minor">
          <a:schemeClr val="lt1"/>
        </a:fontRef>
      </dsp:style>
      <dsp:txBody>
        <a:bodyPr spcFirstLastPara="0" vert="horz" wrap="square" lIns="156210" tIns="78105" rIns="156210" bIns="78105" numCol="1" spcCol="1270" anchor="ctr" anchorCtr="0">
          <a:noAutofit/>
        </a:bodyPr>
        <a:lstStyle/>
        <a:p>
          <a:pPr marL="0" lvl="0" indent="0" algn="ctr" defTabSz="1822450">
            <a:lnSpc>
              <a:spcPct val="90000"/>
            </a:lnSpc>
            <a:spcBef>
              <a:spcPct val="0"/>
            </a:spcBef>
            <a:spcAft>
              <a:spcPct val="35000"/>
            </a:spcAft>
            <a:buNone/>
          </a:pPr>
          <a:r>
            <a:rPr lang="en-US" sz="4100" kern="1200" dirty="0"/>
            <a:t>3.</a:t>
          </a:r>
        </a:p>
      </dsp:txBody>
      <dsp:txXfrm>
        <a:off x="1179491" y="1760459"/>
        <a:ext cx="1248325" cy="738693"/>
      </dsp:txXfrm>
    </dsp:sp>
    <dsp:sp modelId="{11977AFF-D5E8-4A7F-A2BC-13779DE02589}">
      <dsp:nvSpPr>
        <dsp:cNvPr id="0" name=""/>
        <dsp:cNvSpPr/>
      </dsp:nvSpPr>
      <dsp:spPr>
        <a:xfrm rot="5400000">
          <a:off x="5346827" y="-217144"/>
          <a:ext cx="654892" cy="6412992"/>
        </a:xfrm>
        <a:prstGeom prst="round2SameRect">
          <a:avLst/>
        </a:prstGeom>
        <a:solidFill>
          <a:schemeClr val="accent5">
            <a:tint val="40000"/>
            <a:alpha val="90000"/>
            <a:hueOff val="-4043857"/>
            <a:satOff val="-13699"/>
            <a:lumOff val="-1757"/>
            <a:alphaOff val="0"/>
          </a:schemeClr>
        </a:solidFill>
        <a:ln w="6350" cap="flat" cmpd="sng" algn="ctr">
          <a:solidFill>
            <a:schemeClr val="accent5">
              <a:tint val="40000"/>
              <a:alpha val="90000"/>
              <a:hueOff val="-4043857"/>
              <a:satOff val="-13699"/>
              <a:lumOff val="-1757"/>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a:t> </a:t>
          </a:r>
          <a:r>
            <a:rPr lang="en-US" sz="1800" kern="1200" dirty="0"/>
            <a:t>Readiness to Change</a:t>
          </a:r>
        </a:p>
      </dsp:txBody>
      <dsp:txXfrm rot="-5400000">
        <a:off x="2467778" y="2693874"/>
        <a:ext cx="6381023" cy="590954"/>
      </dsp:txXfrm>
    </dsp:sp>
    <dsp:sp modelId="{6AC9A9C9-15FA-46D3-AE37-319DD1E7166F}">
      <dsp:nvSpPr>
        <dsp:cNvPr id="0" name=""/>
        <dsp:cNvSpPr/>
      </dsp:nvSpPr>
      <dsp:spPr>
        <a:xfrm>
          <a:off x="1139530" y="2580044"/>
          <a:ext cx="1328247" cy="818615"/>
        </a:xfrm>
        <a:prstGeom prst="roundRect">
          <a:avLst/>
        </a:prstGeom>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w="6350" cap="flat" cmpd="sng" algn="ctr">
          <a:solidFill>
            <a:schemeClr val="accent4"/>
          </a:solidFill>
          <a:prstDash val="solid"/>
          <a:miter lim="800000"/>
        </a:ln>
        <a:effectLst/>
      </dsp:spPr>
      <dsp:style>
        <a:lnRef idx="1">
          <a:schemeClr val="accent4"/>
        </a:lnRef>
        <a:fillRef idx="3">
          <a:schemeClr val="accent4"/>
        </a:fillRef>
        <a:effectRef idx="2">
          <a:schemeClr val="accent4"/>
        </a:effectRef>
        <a:fontRef idx="minor">
          <a:schemeClr val="lt1"/>
        </a:fontRef>
      </dsp:style>
      <dsp:txBody>
        <a:bodyPr spcFirstLastPara="0" vert="horz" wrap="square" lIns="156210" tIns="78105" rIns="156210" bIns="78105" numCol="1" spcCol="1270" anchor="ctr" anchorCtr="0">
          <a:noAutofit/>
        </a:bodyPr>
        <a:lstStyle/>
        <a:p>
          <a:pPr marL="0" lvl="0" indent="0" algn="ctr" defTabSz="1822450">
            <a:lnSpc>
              <a:spcPct val="90000"/>
            </a:lnSpc>
            <a:spcBef>
              <a:spcPct val="0"/>
            </a:spcBef>
            <a:spcAft>
              <a:spcPct val="35000"/>
            </a:spcAft>
            <a:buNone/>
          </a:pPr>
          <a:r>
            <a:rPr lang="en-US" sz="4100" kern="1200" dirty="0"/>
            <a:t>4.</a:t>
          </a:r>
        </a:p>
      </dsp:txBody>
      <dsp:txXfrm>
        <a:off x="1179491" y="2620005"/>
        <a:ext cx="1248325" cy="738693"/>
      </dsp:txXfrm>
    </dsp:sp>
    <dsp:sp modelId="{46C590E8-A84B-46FC-98D3-1A0468509F60}">
      <dsp:nvSpPr>
        <dsp:cNvPr id="0" name=""/>
        <dsp:cNvSpPr/>
      </dsp:nvSpPr>
      <dsp:spPr>
        <a:xfrm rot="5400000">
          <a:off x="5346827" y="642401"/>
          <a:ext cx="654892" cy="6412992"/>
        </a:xfrm>
        <a:prstGeom prst="round2SameRect">
          <a:avLst/>
        </a:prstGeom>
        <a:solidFill>
          <a:schemeClr val="accent5">
            <a:tint val="40000"/>
            <a:alpha val="90000"/>
            <a:hueOff val="-5391810"/>
            <a:satOff val="-18266"/>
            <a:lumOff val="-2342"/>
            <a:alphaOff val="0"/>
          </a:schemeClr>
        </a:solidFill>
        <a:ln w="6350" cap="flat" cmpd="sng" algn="ctr">
          <a:solidFill>
            <a:schemeClr val="accent5">
              <a:tint val="40000"/>
              <a:alpha val="90000"/>
              <a:hueOff val="-5391810"/>
              <a:satOff val="-18266"/>
              <a:lumOff val="-2342"/>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a:t> </a:t>
          </a:r>
          <a:r>
            <a:rPr lang="en-US" sz="1800" kern="1200" dirty="0"/>
            <a:t>Relapse, Continued Use or Continued Problem Potential</a:t>
          </a:r>
        </a:p>
      </dsp:txBody>
      <dsp:txXfrm rot="-5400000">
        <a:off x="2467778" y="3553420"/>
        <a:ext cx="6381023" cy="590954"/>
      </dsp:txXfrm>
    </dsp:sp>
    <dsp:sp modelId="{5D239CFF-4164-4164-9F27-F75630A3C1A0}">
      <dsp:nvSpPr>
        <dsp:cNvPr id="0" name=""/>
        <dsp:cNvSpPr/>
      </dsp:nvSpPr>
      <dsp:spPr>
        <a:xfrm>
          <a:off x="1139530" y="3439590"/>
          <a:ext cx="1328247" cy="818615"/>
        </a:xfrm>
        <a:prstGeom prst="roundRect">
          <a:avLst/>
        </a:prstGeom>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w="6350" cap="flat" cmpd="sng" algn="ctr">
          <a:solidFill>
            <a:schemeClr val="accent4"/>
          </a:solidFill>
          <a:prstDash val="solid"/>
          <a:miter lim="800000"/>
        </a:ln>
        <a:effectLst/>
      </dsp:spPr>
      <dsp:style>
        <a:lnRef idx="1">
          <a:schemeClr val="accent4"/>
        </a:lnRef>
        <a:fillRef idx="3">
          <a:schemeClr val="accent4"/>
        </a:fillRef>
        <a:effectRef idx="2">
          <a:schemeClr val="accent4"/>
        </a:effectRef>
        <a:fontRef idx="minor">
          <a:schemeClr val="lt1"/>
        </a:fontRef>
      </dsp:style>
      <dsp:txBody>
        <a:bodyPr spcFirstLastPara="0" vert="horz" wrap="square" lIns="156210" tIns="78105" rIns="156210" bIns="78105" numCol="1" spcCol="1270" anchor="ctr" anchorCtr="0">
          <a:noAutofit/>
        </a:bodyPr>
        <a:lstStyle/>
        <a:p>
          <a:pPr marL="0" lvl="0" indent="0" algn="ctr" defTabSz="1822450">
            <a:lnSpc>
              <a:spcPct val="90000"/>
            </a:lnSpc>
            <a:spcBef>
              <a:spcPct val="0"/>
            </a:spcBef>
            <a:spcAft>
              <a:spcPct val="35000"/>
            </a:spcAft>
            <a:buNone/>
          </a:pPr>
          <a:r>
            <a:rPr lang="en-US" sz="4100" kern="1200" dirty="0"/>
            <a:t>5.</a:t>
          </a:r>
        </a:p>
      </dsp:txBody>
      <dsp:txXfrm>
        <a:off x="1179491" y="3479551"/>
        <a:ext cx="1248325" cy="738693"/>
      </dsp:txXfrm>
    </dsp:sp>
    <dsp:sp modelId="{3BDC2C23-1D90-4B28-9E40-0932FBC7A7D2}">
      <dsp:nvSpPr>
        <dsp:cNvPr id="0" name=""/>
        <dsp:cNvSpPr/>
      </dsp:nvSpPr>
      <dsp:spPr>
        <a:xfrm rot="5400000">
          <a:off x="5346827" y="1501947"/>
          <a:ext cx="654892" cy="6412992"/>
        </a:xfrm>
        <a:prstGeom prst="round2SameRect">
          <a:avLst/>
        </a:prstGeom>
        <a:solidFill>
          <a:schemeClr val="accent5">
            <a:tint val="40000"/>
            <a:alpha val="90000"/>
            <a:hueOff val="-6739762"/>
            <a:satOff val="-22832"/>
            <a:lumOff val="-2928"/>
            <a:alphaOff val="0"/>
          </a:schemeClr>
        </a:solidFill>
        <a:ln w="6350" cap="flat" cmpd="sng" algn="ctr">
          <a:solidFill>
            <a:schemeClr val="accent5">
              <a:tint val="40000"/>
              <a:alpha val="90000"/>
              <a:hueOff val="-6739762"/>
              <a:satOff val="-22832"/>
              <a:lumOff val="-2928"/>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 Recovery and Living Environment</a:t>
          </a:r>
        </a:p>
      </dsp:txBody>
      <dsp:txXfrm rot="-5400000">
        <a:off x="2467778" y="4412966"/>
        <a:ext cx="6381023" cy="590954"/>
      </dsp:txXfrm>
    </dsp:sp>
    <dsp:sp modelId="{BAF6DD66-C262-40BF-A786-7A8D04850007}">
      <dsp:nvSpPr>
        <dsp:cNvPr id="0" name=""/>
        <dsp:cNvSpPr/>
      </dsp:nvSpPr>
      <dsp:spPr>
        <a:xfrm>
          <a:off x="1139530" y="4299136"/>
          <a:ext cx="1328247" cy="818615"/>
        </a:xfrm>
        <a:prstGeom prst="roundRect">
          <a:avLst/>
        </a:prstGeom>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w="6350" cap="flat" cmpd="sng" algn="ctr">
          <a:solidFill>
            <a:schemeClr val="accent4"/>
          </a:solidFill>
          <a:prstDash val="solid"/>
          <a:miter lim="800000"/>
        </a:ln>
        <a:effectLst/>
      </dsp:spPr>
      <dsp:style>
        <a:lnRef idx="1">
          <a:schemeClr val="accent4"/>
        </a:lnRef>
        <a:fillRef idx="3">
          <a:schemeClr val="accent4"/>
        </a:fillRef>
        <a:effectRef idx="2">
          <a:schemeClr val="accent4"/>
        </a:effectRef>
        <a:fontRef idx="minor">
          <a:schemeClr val="lt1"/>
        </a:fontRef>
      </dsp:style>
      <dsp:txBody>
        <a:bodyPr spcFirstLastPara="0" vert="horz" wrap="square" lIns="156210" tIns="78105" rIns="156210" bIns="78105" numCol="1" spcCol="1270" anchor="ctr" anchorCtr="0">
          <a:noAutofit/>
        </a:bodyPr>
        <a:lstStyle/>
        <a:p>
          <a:pPr marL="0" lvl="0" indent="0" algn="ctr" defTabSz="1822450">
            <a:lnSpc>
              <a:spcPct val="90000"/>
            </a:lnSpc>
            <a:spcBef>
              <a:spcPct val="0"/>
            </a:spcBef>
            <a:spcAft>
              <a:spcPct val="35000"/>
            </a:spcAft>
            <a:buNone/>
          </a:pPr>
          <a:r>
            <a:rPr lang="en-US" sz="4100" kern="1200" dirty="0"/>
            <a:t>6.</a:t>
          </a:r>
        </a:p>
      </dsp:txBody>
      <dsp:txXfrm>
        <a:off x="1179491" y="4339097"/>
        <a:ext cx="1248325" cy="73869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B469E-19FF-C5AB-953E-430CF61BABE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D40C934-BC1C-C738-8775-3792D0AD76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9BC6BD2-E780-6A57-916C-F2E475DDF69B}"/>
              </a:ext>
            </a:extLst>
          </p:cNvPr>
          <p:cNvSpPr>
            <a:spLocks noGrp="1"/>
          </p:cNvSpPr>
          <p:nvPr>
            <p:ph type="dt" sz="half" idx="10"/>
          </p:nvPr>
        </p:nvSpPr>
        <p:spPr/>
        <p:txBody>
          <a:bodyPr/>
          <a:lstStyle/>
          <a:p>
            <a:fld id="{98490FAA-97FA-4592-9120-3FE6CF260CA2}" type="datetimeFigureOut">
              <a:rPr lang="en-US" smtClean="0"/>
              <a:t>3/4/2024</a:t>
            </a:fld>
            <a:endParaRPr lang="en-US"/>
          </a:p>
        </p:txBody>
      </p:sp>
      <p:sp>
        <p:nvSpPr>
          <p:cNvPr id="5" name="Footer Placeholder 4">
            <a:extLst>
              <a:ext uri="{FF2B5EF4-FFF2-40B4-BE49-F238E27FC236}">
                <a16:creationId xmlns:a16="http://schemas.microsoft.com/office/drawing/2014/main" id="{C373C5B9-F666-EF6A-F67E-76C781AD58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4C5A70-6146-D262-0B52-D62AC8BC1FE6}"/>
              </a:ext>
            </a:extLst>
          </p:cNvPr>
          <p:cNvSpPr>
            <a:spLocks noGrp="1"/>
          </p:cNvSpPr>
          <p:nvPr>
            <p:ph type="sldNum" sz="quarter" idx="12"/>
          </p:nvPr>
        </p:nvSpPr>
        <p:spPr/>
        <p:txBody>
          <a:bodyPr/>
          <a:lstStyle/>
          <a:p>
            <a:fld id="{48AD1F95-4930-40E0-A491-25B38EEBEE87}" type="slidenum">
              <a:rPr lang="en-US" smtClean="0"/>
              <a:t>‹#›</a:t>
            </a:fld>
            <a:endParaRPr lang="en-US"/>
          </a:p>
        </p:txBody>
      </p:sp>
    </p:spTree>
    <p:extLst>
      <p:ext uri="{BB962C8B-B14F-4D97-AF65-F5344CB8AC3E}">
        <p14:creationId xmlns:p14="http://schemas.microsoft.com/office/powerpoint/2010/main" val="3087679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109BA-C8E5-2DD9-B1C5-DC0CAB582E7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72BADD-D4AE-87E4-B484-8791D135BA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B78099-7C99-64C8-30A9-D0D8E49B4867}"/>
              </a:ext>
            </a:extLst>
          </p:cNvPr>
          <p:cNvSpPr>
            <a:spLocks noGrp="1"/>
          </p:cNvSpPr>
          <p:nvPr>
            <p:ph type="dt" sz="half" idx="10"/>
          </p:nvPr>
        </p:nvSpPr>
        <p:spPr/>
        <p:txBody>
          <a:bodyPr/>
          <a:lstStyle/>
          <a:p>
            <a:fld id="{98490FAA-97FA-4592-9120-3FE6CF260CA2}" type="datetimeFigureOut">
              <a:rPr lang="en-US" smtClean="0"/>
              <a:t>3/4/2024</a:t>
            </a:fld>
            <a:endParaRPr lang="en-US"/>
          </a:p>
        </p:txBody>
      </p:sp>
      <p:sp>
        <p:nvSpPr>
          <p:cNvPr id="5" name="Footer Placeholder 4">
            <a:extLst>
              <a:ext uri="{FF2B5EF4-FFF2-40B4-BE49-F238E27FC236}">
                <a16:creationId xmlns:a16="http://schemas.microsoft.com/office/drawing/2014/main" id="{DC35E63C-A3CD-A8AA-98C0-035083A909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9B1400-E0BB-A593-558E-E9EEAECBD793}"/>
              </a:ext>
            </a:extLst>
          </p:cNvPr>
          <p:cNvSpPr>
            <a:spLocks noGrp="1"/>
          </p:cNvSpPr>
          <p:nvPr>
            <p:ph type="sldNum" sz="quarter" idx="12"/>
          </p:nvPr>
        </p:nvSpPr>
        <p:spPr/>
        <p:txBody>
          <a:bodyPr/>
          <a:lstStyle/>
          <a:p>
            <a:fld id="{48AD1F95-4930-40E0-A491-25B38EEBEE87}" type="slidenum">
              <a:rPr lang="en-US" smtClean="0"/>
              <a:t>‹#›</a:t>
            </a:fld>
            <a:endParaRPr lang="en-US"/>
          </a:p>
        </p:txBody>
      </p:sp>
    </p:spTree>
    <p:extLst>
      <p:ext uri="{BB962C8B-B14F-4D97-AF65-F5344CB8AC3E}">
        <p14:creationId xmlns:p14="http://schemas.microsoft.com/office/powerpoint/2010/main" val="2462479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C6BDDB-382C-EC24-9F8C-DF9C283D97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C51E3A0-4DE9-6661-73AC-59CD4CC1ACF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C7908F-AB57-EDBA-F319-8D0A39B9635D}"/>
              </a:ext>
            </a:extLst>
          </p:cNvPr>
          <p:cNvSpPr>
            <a:spLocks noGrp="1"/>
          </p:cNvSpPr>
          <p:nvPr>
            <p:ph type="dt" sz="half" idx="10"/>
          </p:nvPr>
        </p:nvSpPr>
        <p:spPr/>
        <p:txBody>
          <a:bodyPr/>
          <a:lstStyle/>
          <a:p>
            <a:fld id="{98490FAA-97FA-4592-9120-3FE6CF260CA2}" type="datetimeFigureOut">
              <a:rPr lang="en-US" smtClean="0"/>
              <a:t>3/4/2024</a:t>
            </a:fld>
            <a:endParaRPr lang="en-US"/>
          </a:p>
        </p:txBody>
      </p:sp>
      <p:sp>
        <p:nvSpPr>
          <p:cNvPr id="5" name="Footer Placeholder 4">
            <a:extLst>
              <a:ext uri="{FF2B5EF4-FFF2-40B4-BE49-F238E27FC236}">
                <a16:creationId xmlns:a16="http://schemas.microsoft.com/office/drawing/2014/main" id="{68968D9E-0C39-CF19-B013-C1EFEF1BE1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8CFF45-4BD9-F353-CCA1-58D89AF91AD3}"/>
              </a:ext>
            </a:extLst>
          </p:cNvPr>
          <p:cNvSpPr>
            <a:spLocks noGrp="1"/>
          </p:cNvSpPr>
          <p:nvPr>
            <p:ph type="sldNum" sz="quarter" idx="12"/>
          </p:nvPr>
        </p:nvSpPr>
        <p:spPr/>
        <p:txBody>
          <a:bodyPr/>
          <a:lstStyle/>
          <a:p>
            <a:fld id="{48AD1F95-4930-40E0-A491-25B38EEBEE87}" type="slidenum">
              <a:rPr lang="en-US" smtClean="0"/>
              <a:t>‹#›</a:t>
            </a:fld>
            <a:endParaRPr lang="en-US"/>
          </a:p>
        </p:txBody>
      </p:sp>
    </p:spTree>
    <p:extLst>
      <p:ext uri="{BB962C8B-B14F-4D97-AF65-F5344CB8AC3E}">
        <p14:creationId xmlns:p14="http://schemas.microsoft.com/office/powerpoint/2010/main" val="3016341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ED91C-3E60-E8CB-0151-CFB79FE014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E5AF00-CD92-9BB8-9E24-D54BC5A805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67751F-8CCF-23EB-3494-A79D4BE18597}"/>
              </a:ext>
            </a:extLst>
          </p:cNvPr>
          <p:cNvSpPr>
            <a:spLocks noGrp="1"/>
          </p:cNvSpPr>
          <p:nvPr>
            <p:ph type="dt" sz="half" idx="10"/>
          </p:nvPr>
        </p:nvSpPr>
        <p:spPr/>
        <p:txBody>
          <a:bodyPr/>
          <a:lstStyle/>
          <a:p>
            <a:fld id="{98490FAA-97FA-4592-9120-3FE6CF260CA2}" type="datetimeFigureOut">
              <a:rPr lang="en-US" smtClean="0"/>
              <a:t>3/4/2024</a:t>
            </a:fld>
            <a:endParaRPr lang="en-US"/>
          </a:p>
        </p:txBody>
      </p:sp>
      <p:sp>
        <p:nvSpPr>
          <p:cNvPr id="5" name="Footer Placeholder 4">
            <a:extLst>
              <a:ext uri="{FF2B5EF4-FFF2-40B4-BE49-F238E27FC236}">
                <a16:creationId xmlns:a16="http://schemas.microsoft.com/office/drawing/2014/main" id="{547290F1-7144-CF66-6DED-DD6188E390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5A6E5A-FA8E-4F2B-5188-20741E5D03FB}"/>
              </a:ext>
            </a:extLst>
          </p:cNvPr>
          <p:cNvSpPr>
            <a:spLocks noGrp="1"/>
          </p:cNvSpPr>
          <p:nvPr>
            <p:ph type="sldNum" sz="quarter" idx="12"/>
          </p:nvPr>
        </p:nvSpPr>
        <p:spPr/>
        <p:txBody>
          <a:bodyPr/>
          <a:lstStyle/>
          <a:p>
            <a:fld id="{48AD1F95-4930-40E0-A491-25B38EEBEE87}" type="slidenum">
              <a:rPr lang="en-US" smtClean="0"/>
              <a:t>‹#›</a:t>
            </a:fld>
            <a:endParaRPr lang="en-US"/>
          </a:p>
        </p:txBody>
      </p:sp>
    </p:spTree>
    <p:extLst>
      <p:ext uri="{BB962C8B-B14F-4D97-AF65-F5344CB8AC3E}">
        <p14:creationId xmlns:p14="http://schemas.microsoft.com/office/powerpoint/2010/main" val="2610701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9478C-07D1-A621-5C88-1333489DCA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DDFBA98-16AF-3B6A-9F0A-A7F41C3386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8F4D5A-B01D-3888-11DE-8AD18CFE48EE}"/>
              </a:ext>
            </a:extLst>
          </p:cNvPr>
          <p:cNvSpPr>
            <a:spLocks noGrp="1"/>
          </p:cNvSpPr>
          <p:nvPr>
            <p:ph type="dt" sz="half" idx="10"/>
          </p:nvPr>
        </p:nvSpPr>
        <p:spPr/>
        <p:txBody>
          <a:bodyPr/>
          <a:lstStyle/>
          <a:p>
            <a:fld id="{98490FAA-97FA-4592-9120-3FE6CF260CA2}" type="datetimeFigureOut">
              <a:rPr lang="en-US" smtClean="0"/>
              <a:t>3/4/2024</a:t>
            </a:fld>
            <a:endParaRPr lang="en-US"/>
          </a:p>
        </p:txBody>
      </p:sp>
      <p:sp>
        <p:nvSpPr>
          <p:cNvPr id="5" name="Footer Placeholder 4">
            <a:extLst>
              <a:ext uri="{FF2B5EF4-FFF2-40B4-BE49-F238E27FC236}">
                <a16:creationId xmlns:a16="http://schemas.microsoft.com/office/drawing/2014/main" id="{734897C9-C76B-7E4E-7C80-FECA6D33A7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596196-6FA8-B372-DDA4-5B5106B7DD94}"/>
              </a:ext>
            </a:extLst>
          </p:cNvPr>
          <p:cNvSpPr>
            <a:spLocks noGrp="1"/>
          </p:cNvSpPr>
          <p:nvPr>
            <p:ph type="sldNum" sz="quarter" idx="12"/>
          </p:nvPr>
        </p:nvSpPr>
        <p:spPr/>
        <p:txBody>
          <a:bodyPr/>
          <a:lstStyle/>
          <a:p>
            <a:fld id="{48AD1F95-4930-40E0-A491-25B38EEBEE87}" type="slidenum">
              <a:rPr lang="en-US" smtClean="0"/>
              <a:t>‹#›</a:t>
            </a:fld>
            <a:endParaRPr lang="en-US"/>
          </a:p>
        </p:txBody>
      </p:sp>
    </p:spTree>
    <p:extLst>
      <p:ext uri="{BB962C8B-B14F-4D97-AF65-F5344CB8AC3E}">
        <p14:creationId xmlns:p14="http://schemas.microsoft.com/office/powerpoint/2010/main" val="3546052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C1AEA-494A-EB46-0C04-0361BDE1BB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9EDD1A-C6F3-9C31-068D-43D0D343E8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FD2E291-8279-977E-0520-D63234935CA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1D12562-B8C2-55DF-F6DA-A357B96337E2}"/>
              </a:ext>
            </a:extLst>
          </p:cNvPr>
          <p:cNvSpPr>
            <a:spLocks noGrp="1"/>
          </p:cNvSpPr>
          <p:nvPr>
            <p:ph type="dt" sz="half" idx="10"/>
          </p:nvPr>
        </p:nvSpPr>
        <p:spPr/>
        <p:txBody>
          <a:bodyPr/>
          <a:lstStyle/>
          <a:p>
            <a:fld id="{98490FAA-97FA-4592-9120-3FE6CF260CA2}" type="datetimeFigureOut">
              <a:rPr lang="en-US" smtClean="0"/>
              <a:t>3/4/2024</a:t>
            </a:fld>
            <a:endParaRPr lang="en-US"/>
          </a:p>
        </p:txBody>
      </p:sp>
      <p:sp>
        <p:nvSpPr>
          <p:cNvPr id="6" name="Footer Placeholder 5">
            <a:extLst>
              <a:ext uri="{FF2B5EF4-FFF2-40B4-BE49-F238E27FC236}">
                <a16:creationId xmlns:a16="http://schemas.microsoft.com/office/drawing/2014/main" id="{AF355851-E3FA-A1A2-355C-7D1C7AB65E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AEB49D-0467-CB64-97C2-807C008E3FD0}"/>
              </a:ext>
            </a:extLst>
          </p:cNvPr>
          <p:cNvSpPr>
            <a:spLocks noGrp="1"/>
          </p:cNvSpPr>
          <p:nvPr>
            <p:ph type="sldNum" sz="quarter" idx="12"/>
          </p:nvPr>
        </p:nvSpPr>
        <p:spPr/>
        <p:txBody>
          <a:bodyPr/>
          <a:lstStyle/>
          <a:p>
            <a:fld id="{48AD1F95-4930-40E0-A491-25B38EEBEE87}" type="slidenum">
              <a:rPr lang="en-US" smtClean="0"/>
              <a:t>‹#›</a:t>
            </a:fld>
            <a:endParaRPr lang="en-US"/>
          </a:p>
        </p:txBody>
      </p:sp>
    </p:spTree>
    <p:extLst>
      <p:ext uri="{BB962C8B-B14F-4D97-AF65-F5344CB8AC3E}">
        <p14:creationId xmlns:p14="http://schemas.microsoft.com/office/powerpoint/2010/main" val="604261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1C5BC-AA39-41F3-1C4D-B7A78089324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E7A298-50C4-F841-228B-3C044F88DA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1F569B-DCC8-0160-71C7-D048151301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FE9E91-C082-D172-7634-67C414A584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F5F2469-7AB6-0CEC-0711-9F5EA1F4BEB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744B361-D33B-0575-BABE-921AC25146A3}"/>
              </a:ext>
            </a:extLst>
          </p:cNvPr>
          <p:cNvSpPr>
            <a:spLocks noGrp="1"/>
          </p:cNvSpPr>
          <p:nvPr>
            <p:ph type="dt" sz="half" idx="10"/>
          </p:nvPr>
        </p:nvSpPr>
        <p:spPr/>
        <p:txBody>
          <a:bodyPr/>
          <a:lstStyle/>
          <a:p>
            <a:fld id="{98490FAA-97FA-4592-9120-3FE6CF260CA2}" type="datetimeFigureOut">
              <a:rPr lang="en-US" smtClean="0"/>
              <a:t>3/4/2024</a:t>
            </a:fld>
            <a:endParaRPr lang="en-US"/>
          </a:p>
        </p:txBody>
      </p:sp>
      <p:sp>
        <p:nvSpPr>
          <p:cNvPr id="8" name="Footer Placeholder 7">
            <a:extLst>
              <a:ext uri="{FF2B5EF4-FFF2-40B4-BE49-F238E27FC236}">
                <a16:creationId xmlns:a16="http://schemas.microsoft.com/office/drawing/2014/main" id="{6C60724D-EBB8-5163-377F-5170B27D98C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0204891-5C13-AE20-8981-07DD8F0EFEC7}"/>
              </a:ext>
            </a:extLst>
          </p:cNvPr>
          <p:cNvSpPr>
            <a:spLocks noGrp="1"/>
          </p:cNvSpPr>
          <p:nvPr>
            <p:ph type="sldNum" sz="quarter" idx="12"/>
          </p:nvPr>
        </p:nvSpPr>
        <p:spPr/>
        <p:txBody>
          <a:bodyPr/>
          <a:lstStyle/>
          <a:p>
            <a:fld id="{48AD1F95-4930-40E0-A491-25B38EEBEE87}" type="slidenum">
              <a:rPr lang="en-US" smtClean="0"/>
              <a:t>‹#›</a:t>
            </a:fld>
            <a:endParaRPr lang="en-US"/>
          </a:p>
        </p:txBody>
      </p:sp>
    </p:spTree>
    <p:extLst>
      <p:ext uri="{BB962C8B-B14F-4D97-AF65-F5344CB8AC3E}">
        <p14:creationId xmlns:p14="http://schemas.microsoft.com/office/powerpoint/2010/main" val="2024713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C612D-5D97-5CCB-36CE-0A129F7F2B7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08982D-934D-B20E-9D91-390E35988268}"/>
              </a:ext>
            </a:extLst>
          </p:cNvPr>
          <p:cNvSpPr>
            <a:spLocks noGrp="1"/>
          </p:cNvSpPr>
          <p:nvPr>
            <p:ph type="dt" sz="half" idx="10"/>
          </p:nvPr>
        </p:nvSpPr>
        <p:spPr/>
        <p:txBody>
          <a:bodyPr/>
          <a:lstStyle/>
          <a:p>
            <a:fld id="{98490FAA-97FA-4592-9120-3FE6CF260CA2}" type="datetimeFigureOut">
              <a:rPr lang="en-US" smtClean="0"/>
              <a:t>3/4/2024</a:t>
            </a:fld>
            <a:endParaRPr lang="en-US"/>
          </a:p>
        </p:txBody>
      </p:sp>
      <p:sp>
        <p:nvSpPr>
          <p:cNvPr id="4" name="Footer Placeholder 3">
            <a:extLst>
              <a:ext uri="{FF2B5EF4-FFF2-40B4-BE49-F238E27FC236}">
                <a16:creationId xmlns:a16="http://schemas.microsoft.com/office/drawing/2014/main" id="{56DABFC8-B00C-791E-647C-8CA19F312BD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79DBA20-D0A1-8534-A9E5-1BDDBC1E95F0}"/>
              </a:ext>
            </a:extLst>
          </p:cNvPr>
          <p:cNvSpPr>
            <a:spLocks noGrp="1"/>
          </p:cNvSpPr>
          <p:nvPr>
            <p:ph type="sldNum" sz="quarter" idx="12"/>
          </p:nvPr>
        </p:nvSpPr>
        <p:spPr/>
        <p:txBody>
          <a:bodyPr/>
          <a:lstStyle/>
          <a:p>
            <a:fld id="{48AD1F95-4930-40E0-A491-25B38EEBEE87}" type="slidenum">
              <a:rPr lang="en-US" smtClean="0"/>
              <a:t>‹#›</a:t>
            </a:fld>
            <a:endParaRPr lang="en-US"/>
          </a:p>
        </p:txBody>
      </p:sp>
    </p:spTree>
    <p:extLst>
      <p:ext uri="{BB962C8B-B14F-4D97-AF65-F5344CB8AC3E}">
        <p14:creationId xmlns:p14="http://schemas.microsoft.com/office/powerpoint/2010/main" val="3992453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7F35EB-7EFF-E626-C8AB-916C361C6D47}"/>
              </a:ext>
            </a:extLst>
          </p:cNvPr>
          <p:cNvSpPr>
            <a:spLocks noGrp="1"/>
          </p:cNvSpPr>
          <p:nvPr>
            <p:ph type="dt" sz="half" idx="10"/>
          </p:nvPr>
        </p:nvSpPr>
        <p:spPr/>
        <p:txBody>
          <a:bodyPr/>
          <a:lstStyle/>
          <a:p>
            <a:fld id="{98490FAA-97FA-4592-9120-3FE6CF260CA2}" type="datetimeFigureOut">
              <a:rPr lang="en-US" smtClean="0"/>
              <a:t>3/4/2024</a:t>
            </a:fld>
            <a:endParaRPr lang="en-US"/>
          </a:p>
        </p:txBody>
      </p:sp>
      <p:sp>
        <p:nvSpPr>
          <p:cNvPr id="3" name="Footer Placeholder 2">
            <a:extLst>
              <a:ext uri="{FF2B5EF4-FFF2-40B4-BE49-F238E27FC236}">
                <a16:creationId xmlns:a16="http://schemas.microsoft.com/office/drawing/2014/main" id="{F09A9919-9899-D754-99A6-F25064DE7B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1E39FC3-0A7E-F790-5666-4D6F54539827}"/>
              </a:ext>
            </a:extLst>
          </p:cNvPr>
          <p:cNvSpPr>
            <a:spLocks noGrp="1"/>
          </p:cNvSpPr>
          <p:nvPr>
            <p:ph type="sldNum" sz="quarter" idx="12"/>
          </p:nvPr>
        </p:nvSpPr>
        <p:spPr/>
        <p:txBody>
          <a:bodyPr/>
          <a:lstStyle/>
          <a:p>
            <a:fld id="{48AD1F95-4930-40E0-A491-25B38EEBEE87}" type="slidenum">
              <a:rPr lang="en-US" smtClean="0"/>
              <a:t>‹#›</a:t>
            </a:fld>
            <a:endParaRPr lang="en-US"/>
          </a:p>
        </p:txBody>
      </p:sp>
    </p:spTree>
    <p:extLst>
      <p:ext uri="{BB962C8B-B14F-4D97-AF65-F5344CB8AC3E}">
        <p14:creationId xmlns:p14="http://schemas.microsoft.com/office/powerpoint/2010/main" val="591161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67667-70C6-EE4D-F362-45F389A7AD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D8FF598-6A96-54C3-87AA-2136182147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2736E93-1E6F-6062-D595-29D9E89239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3696F2-C841-C851-4EC3-22FA406F8C1C}"/>
              </a:ext>
            </a:extLst>
          </p:cNvPr>
          <p:cNvSpPr>
            <a:spLocks noGrp="1"/>
          </p:cNvSpPr>
          <p:nvPr>
            <p:ph type="dt" sz="half" idx="10"/>
          </p:nvPr>
        </p:nvSpPr>
        <p:spPr/>
        <p:txBody>
          <a:bodyPr/>
          <a:lstStyle/>
          <a:p>
            <a:fld id="{98490FAA-97FA-4592-9120-3FE6CF260CA2}" type="datetimeFigureOut">
              <a:rPr lang="en-US" smtClean="0"/>
              <a:t>3/4/2024</a:t>
            </a:fld>
            <a:endParaRPr lang="en-US"/>
          </a:p>
        </p:txBody>
      </p:sp>
      <p:sp>
        <p:nvSpPr>
          <p:cNvPr id="6" name="Footer Placeholder 5">
            <a:extLst>
              <a:ext uri="{FF2B5EF4-FFF2-40B4-BE49-F238E27FC236}">
                <a16:creationId xmlns:a16="http://schemas.microsoft.com/office/drawing/2014/main" id="{76E1B646-2CB4-729F-571E-BB05C16AF5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B41E8B-CD2E-6B75-759A-51A530D99DDC}"/>
              </a:ext>
            </a:extLst>
          </p:cNvPr>
          <p:cNvSpPr>
            <a:spLocks noGrp="1"/>
          </p:cNvSpPr>
          <p:nvPr>
            <p:ph type="sldNum" sz="quarter" idx="12"/>
          </p:nvPr>
        </p:nvSpPr>
        <p:spPr/>
        <p:txBody>
          <a:bodyPr/>
          <a:lstStyle/>
          <a:p>
            <a:fld id="{48AD1F95-4930-40E0-A491-25B38EEBEE87}" type="slidenum">
              <a:rPr lang="en-US" smtClean="0"/>
              <a:t>‹#›</a:t>
            </a:fld>
            <a:endParaRPr lang="en-US"/>
          </a:p>
        </p:txBody>
      </p:sp>
    </p:spTree>
    <p:extLst>
      <p:ext uri="{BB962C8B-B14F-4D97-AF65-F5344CB8AC3E}">
        <p14:creationId xmlns:p14="http://schemas.microsoft.com/office/powerpoint/2010/main" val="3390856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D0F09-D582-4C48-C855-59E716D90A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F1B4930-357F-C64F-6A0A-943DE2CE1D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03D699C-7CB4-8D23-853F-0429822C55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3F4C7B-F2DC-584F-301B-6FAFD9E3AF95}"/>
              </a:ext>
            </a:extLst>
          </p:cNvPr>
          <p:cNvSpPr>
            <a:spLocks noGrp="1"/>
          </p:cNvSpPr>
          <p:nvPr>
            <p:ph type="dt" sz="half" idx="10"/>
          </p:nvPr>
        </p:nvSpPr>
        <p:spPr/>
        <p:txBody>
          <a:bodyPr/>
          <a:lstStyle/>
          <a:p>
            <a:fld id="{98490FAA-97FA-4592-9120-3FE6CF260CA2}" type="datetimeFigureOut">
              <a:rPr lang="en-US" smtClean="0"/>
              <a:t>3/4/2024</a:t>
            </a:fld>
            <a:endParaRPr lang="en-US"/>
          </a:p>
        </p:txBody>
      </p:sp>
      <p:sp>
        <p:nvSpPr>
          <p:cNvPr id="6" name="Footer Placeholder 5">
            <a:extLst>
              <a:ext uri="{FF2B5EF4-FFF2-40B4-BE49-F238E27FC236}">
                <a16:creationId xmlns:a16="http://schemas.microsoft.com/office/drawing/2014/main" id="{AE8BA3E0-9C45-AE9E-6BB4-AD5765D4AF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D03ED4-5D12-3C7B-5F13-CB38625166DC}"/>
              </a:ext>
            </a:extLst>
          </p:cNvPr>
          <p:cNvSpPr>
            <a:spLocks noGrp="1"/>
          </p:cNvSpPr>
          <p:nvPr>
            <p:ph type="sldNum" sz="quarter" idx="12"/>
          </p:nvPr>
        </p:nvSpPr>
        <p:spPr/>
        <p:txBody>
          <a:bodyPr/>
          <a:lstStyle/>
          <a:p>
            <a:fld id="{48AD1F95-4930-40E0-A491-25B38EEBEE87}" type="slidenum">
              <a:rPr lang="en-US" smtClean="0"/>
              <a:t>‹#›</a:t>
            </a:fld>
            <a:endParaRPr lang="en-US"/>
          </a:p>
        </p:txBody>
      </p:sp>
    </p:spTree>
    <p:extLst>
      <p:ext uri="{BB962C8B-B14F-4D97-AF65-F5344CB8AC3E}">
        <p14:creationId xmlns:p14="http://schemas.microsoft.com/office/powerpoint/2010/main" val="4099030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365C"/>
            </a:gs>
            <a:gs pos="100000">
              <a:srgbClr val="0062A4"/>
            </a:gs>
          </a:gsLst>
          <a:lin ang="108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3C046F-0B94-82C1-201C-AAEFA3AFC1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446E799-EAF0-FE53-ED58-7B21F7CE50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DD07C9-8C0D-7C39-D2D3-30838A24F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490FAA-97FA-4592-9120-3FE6CF260CA2}" type="datetimeFigureOut">
              <a:rPr lang="en-US" smtClean="0"/>
              <a:t>3/4/2024</a:t>
            </a:fld>
            <a:endParaRPr lang="en-US"/>
          </a:p>
        </p:txBody>
      </p:sp>
      <p:sp>
        <p:nvSpPr>
          <p:cNvPr id="5" name="Footer Placeholder 4">
            <a:extLst>
              <a:ext uri="{FF2B5EF4-FFF2-40B4-BE49-F238E27FC236}">
                <a16:creationId xmlns:a16="http://schemas.microsoft.com/office/drawing/2014/main" id="{9F484B42-8AAE-E4B4-FE1D-BA2664A87D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3457FF2-4B16-BCDB-DD71-01FE1BEACE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AD1F95-4930-40E0-A491-25B38EEBEE87}" type="slidenum">
              <a:rPr lang="en-US" smtClean="0"/>
              <a:t>‹#›</a:t>
            </a:fld>
            <a:endParaRPr lang="en-US"/>
          </a:p>
        </p:txBody>
      </p:sp>
    </p:spTree>
    <p:extLst>
      <p:ext uri="{BB962C8B-B14F-4D97-AF65-F5344CB8AC3E}">
        <p14:creationId xmlns:p14="http://schemas.microsoft.com/office/powerpoint/2010/main" val="18377660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38801-4F9E-582E-E230-F9C5F0101E71}"/>
              </a:ext>
            </a:extLst>
          </p:cNvPr>
          <p:cNvSpPr>
            <a:spLocks noGrp="1"/>
          </p:cNvSpPr>
          <p:nvPr>
            <p:ph type="ctrTitle"/>
          </p:nvPr>
        </p:nvSpPr>
        <p:spPr>
          <a:xfrm>
            <a:off x="854364" y="511384"/>
            <a:ext cx="10483272" cy="3070016"/>
          </a:xfrm>
        </p:spPr>
        <p:txBody>
          <a:bodyPr anchor="t">
            <a:noAutofit/>
          </a:bodyPr>
          <a:lstStyle/>
          <a:p>
            <a:r>
              <a:rPr lang="en-US" sz="5800" b="1" dirty="0">
                <a:solidFill>
                  <a:srgbClr val="FEFEFA"/>
                </a:solidFill>
                <a:latin typeface="Aharoni" panose="020F0502020204030204" pitchFamily="2" charset="-79"/>
                <a:cs typeface="Aharoni" panose="020F0502020204030204" pitchFamily="2" charset="-79"/>
              </a:rPr>
              <a:t>Collaboration in Mental Health and Substance Use  Disorder Treatment</a:t>
            </a:r>
          </a:p>
        </p:txBody>
      </p:sp>
      <p:sp>
        <p:nvSpPr>
          <p:cNvPr id="3" name="Subtitle 2">
            <a:extLst>
              <a:ext uri="{FF2B5EF4-FFF2-40B4-BE49-F238E27FC236}">
                <a16:creationId xmlns:a16="http://schemas.microsoft.com/office/drawing/2014/main" id="{19EDCEC6-716E-192E-6A96-99F15B143754}"/>
              </a:ext>
            </a:extLst>
          </p:cNvPr>
          <p:cNvSpPr>
            <a:spLocks noGrp="1"/>
          </p:cNvSpPr>
          <p:nvPr>
            <p:ph type="subTitle" idx="1"/>
          </p:nvPr>
        </p:nvSpPr>
        <p:spPr>
          <a:xfrm>
            <a:off x="4463318" y="2939715"/>
            <a:ext cx="6479617" cy="3873022"/>
          </a:xfrm>
        </p:spPr>
        <p:txBody>
          <a:bodyPr>
            <a:normAutofit/>
          </a:bodyPr>
          <a:lstStyle/>
          <a:p>
            <a:r>
              <a:rPr lang="en-US" sz="4000" dirty="0">
                <a:solidFill>
                  <a:schemeClr val="bg1"/>
                </a:solidFill>
              </a:rPr>
              <a:t>A Unified Approach to Healing and Support</a:t>
            </a:r>
          </a:p>
          <a:p>
            <a:endParaRPr lang="en-US" dirty="0">
              <a:solidFill>
                <a:schemeClr val="bg1"/>
              </a:solidFill>
            </a:endParaRPr>
          </a:p>
          <a:p>
            <a:r>
              <a:rPr lang="en-US">
                <a:solidFill>
                  <a:srgbClr val="A09064"/>
                </a:solidFill>
                <a:latin typeface="Aharoni" panose="02010803020104030203" pitchFamily="2" charset="-79"/>
                <a:cs typeface="Aharoni" panose="02010803020104030203" pitchFamily="2" charset="-79"/>
              </a:rPr>
              <a:t>Suneal </a:t>
            </a:r>
            <a:r>
              <a:rPr lang="en-US" dirty="0">
                <a:solidFill>
                  <a:srgbClr val="A09064"/>
                </a:solidFill>
                <a:latin typeface="Aharoni" panose="02010803020104030203" pitchFamily="2" charset="-79"/>
                <a:cs typeface="Aharoni" panose="02010803020104030203" pitchFamily="2" charset="-79"/>
              </a:rPr>
              <a:t>Menzies, COO</a:t>
            </a:r>
          </a:p>
          <a:p>
            <a:r>
              <a:rPr lang="en-US" i="1" dirty="0">
                <a:solidFill>
                  <a:srgbClr val="A09064"/>
                </a:solidFill>
                <a:latin typeface="Aharoni" panose="02010803020104030203" pitchFamily="2" charset="-79"/>
                <a:cs typeface="Aharoni" panose="02010803020104030203" pitchFamily="2" charset="-79"/>
              </a:rPr>
              <a:t>Assisted Recovery Centers of America</a:t>
            </a:r>
          </a:p>
        </p:txBody>
      </p:sp>
      <p:sp>
        <p:nvSpPr>
          <p:cNvPr id="4" name="AutoShape 2">
            <a:extLst>
              <a:ext uri="{FF2B5EF4-FFF2-40B4-BE49-F238E27FC236}">
                <a16:creationId xmlns:a16="http://schemas.microsoft.com/office/drawing/2014/main" id="{C26FAEAE-3EB1-4E33-D2A9-A950D9393A2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descr="A group of people on a ladder with a puzzle piece&#10;&#10;Description automatically generated">
            <a:extLst>
              <a:ext uri="{FF2B5EF4-FFF2-40B4-BE49-F238E27FC236}">
                <a16:creationId xmlns:a16="http://schemas.microsoft.com/office/drawing/2014/main" id="{6A69F825-6414-D82B-F854-0DDB8D17CB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294" y="2939715"/>
            <a:ext cx="3608954" cy="3522959"/>
          </a:xfrm>
          <a:prstGeom prst="rect">
            <a:avLst/>
          </a:prstGeom>
        </p:spPr>
      </p:pic>
    </p:spTree>
    <p:extLst>
      <p:ext uri="{BB962C8B-B14F-4D97-AF65-F5344CB8AC3E}">
        <p14:creationId xmlns:p14="http://schemas.microsoft.com/office/powerpoint/2010/main" val="1301432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8101043-EAAF-8A05-D416-57C117A25988}"/>
              </a:ext>
            </a:extLst>
          </p:cNvPr>
          <p:cNvSpPr txBox="1">
            <a:spLocks/>
          </p:cNvSpPr>
          <p:nvPr/>
        </p:nvSpPr>
        <p:spPr>
          <a:xfrm>
            <a:off x="0" y="192157"/>
            <a:ext cx="12191999" cy="132355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A09064"/>
                </a:solidFill>
                <a:latin typeface="Aharoni" panose="02010803020104030203" pitchFamily="2" charset="-79"/>
                <a:cs typeface="Aharoni" panose="02010803020104030203" pitchFamily="2" charset="-79"/>
              </a:rPr>
              <a:t>Missouri Coalition of Recovery Support Providers (MCRSP)</a:t>
            </a:r>
          </a:p>
        </p:txBody>
      </p:sp>
      <p:sp>
        <p:nvSpPr>
          <p:cNvPr id="6" name="Content Placeholder 2">
            <a:extLst>
              <a:ext uri="{FF2B5EF4-FFF2-40B4-BE49-F238E27FC236}">
                <a16:creationId xmlns:a16="http://schemas.microsoft.com/office/drawing/2014/main" id="{E667AF0E-EFA9-ED1F-D3B1-60B0A6549AD2}"/>
              </a:ext>
            </a:extLst>
          </p:cNvPr>
          <p:cNvSpPr txBox="1">
            <a:spLocks/>
          </p:cNvSpPr>
          <p:nvPr/>
        </p:nvSpPr>
        <p:spPr>
          <a:xfrm>
            <a:off x="384072" y="1716398"/>
            <a:ext cx="10846738" cy="470044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FEFEFA"/>
                </a:solidFill>
                <a:cs typeface="Aharoni" panose="02010803020104030203" pitchFamily="2" charset="-79"/>
              </a:rPr>
              <a:t>A member organization of National Alliance for Recovery Residences (NARR) and Alliance for Recovery Centered Organizations (ARCO)</a:t>
            </a:r>
          </a:p>
          <a:p>
            <a:r>
              <a:rPr lang="en-US" dirty="0">
                <a:solidFill>
                  <a:srgbClr val="FEFEFA"/>
                </a:solidFill>
                <a:cs typeface="Arial" panose="020B0604020202020204" pitchFamily="34" charset="0"/>
              </a:rPr>
              <a:t>5 Access sites across 5 regions</a:t>
            </a:r>
          </a:p>
          <a:p>
            <a:r>
              <a:rPr lang="en-US" dirty="0">
                <a:solidFill>
                  <a:srgbClr val="FEFEFA"/>
                </a:solidFill>
              </a:rPr>
              <a:t>Includes 60 member organizations which provide</a:t>
            </a:r>
          </a:p>
          <a:p>
            <a:pPr lvl="1"/>
            <a:r>
              <a:rPr lang="en-US" dirty="0">
                <a:solidFill>
                  <a:srgbClr val="FEFEFA"/>
                </a:solidFill>
              </a:rPr>
              <a:t>Recovery Support Services serving 4,153 clients annually</a:t>
            </a:r>
          </a:p>
          <a:p>
            <a:pPr lvl="1"/>
            <a:r>
              <a:rPr lang="en-US" dirty="0">
                <a:solidFill>
                  <a:srgbClr val="FEFEFA"/>
                </a:solidFill>
              </a:rPr>
              <a:t>8 Recovery Community Centers serving 25,900 clients annually</a:t>
            </a:r>
          </a:p>
          <a:p>
            <a:pPr lvl="1"/>
            <a:r>
              <a:rPr lang="en-US" dirty="0">
                <a:solidFill>
                  <a:srgbClr val="FEFEFA"/>
                </a:solidFill>
              </a:rPr>
              <a:t>6 Peer Respite programs serving 667 in 6 months</a:t>
            </a:r>
          </a:p>
          <a:p>
            <a:pPr lvl="1"/>
            <a:r>
              <a:rPr lang="en-US" dirty="0">
                <a:solidFill>
                  <a:srgbClr val="FEFEFA"/>
                </a:solidFill>
              </a:rPr>
              <a:t>1,500 active Certified Peer Specialists/Full Service Partners</a:t>
            </a:r>
          </a:p>
          <a:p>
            <a:pPr lvl="1"/>
            <a:r>
              <a:rPr lang="en-US" dirty="0">
                <a:solidFill>
                  <a:srgbClr val="FEFEFA"/>
                </a:solidFill>
              </a:rPr>
              <a:t>2 Family Recovery Programs serving 304 families</a:t>
            </a:r>
          </a:p>
          <a:p>
            <a:pPr lvl="1"/>
            <a:r>
              <a:rPr lang="en-US" dirty="0">
                <a:solidFill>
                  <a:srgbClr val="FEFEFA"/>
                </a:solidFill>
              </a:rPr>
              <a:t>206 NARR Accredited Residence Houses</a:t>
            </a:r>
          </a:p>
          <a:p>
            <a:pPr lvl="2"/>
            <a:r>
              <a:rPr lang="en-US" dirty="0">
                <a:solidFill>
                  <a:srgbClr val="FEFEFA"/>
                </a:solidFill>
              </a:rPr>
              <a:t>2335 Beds – 1373 Men, 962 Women</a:t>
            </a:r>
          </a:p>
          <a:p>
            <a:pPr marL="0" indent="0">
              <a:buFont typeface="Arial" panose="020B0604020202020204" pitchFamily="34" charset="0"/>
              <a:buNone/>
            </a:pPr>
            <a:endParaRPr lang="en-US" dirty="0">
              <a:solidFill>
                <a:srgbClr val="FEFEFA"/>
              </a:solidFill>
            </a:endParaRPr>
          </a:p>
        </p:txBody>
      </p:sp>
      <p:pic>
        <p:nvPicPr>
          <p:cNvPr id="8" name="Picture 7" descr="A map of missouri with different colored states&#10;&#10;Description automatically generated">
            <a:extLst>
              <a:ext uri="{FF2B5EF4-FFF2-40B4-BE49-F238E27FC236}">
                <a16:creationId xmlns:a16="http://schemas.microsoft.com/office/drawing/2014/main" id="{574DD645-91E9-5FB0-D677-CF39F3DBC4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9560" y="2975094"/>
            <a:ext cx="2738368" cy="3257263"/>
          </a:xfrm>
          <a:prstGeom prst="rect">
            <a:avLst/>
          </a:prstGeom>
        </p:spPr>
      </p:pic>
    </p:spTree>
    <p:extLst>
      <p:ext uri="{BB962C8B-B14F-4D97-AF65-F5344CB8AC3E}">
        <p14:creationId xmlns:p14="http://schemas.microsoft.com/office/powerpoint/2010/main" val="2193737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D63E3-5106-BBEF-EBB3-A4EE92E5350D}"/>
              </a:ext>
            </a:extLst>
          </p:cNvPr>
          <p:cNvSpPr txBox="1">
            <a:spLocks/>
          </p:cNvSpPr>
          <p:nvPr/>
        </p:nvSpPr>
        <p:spPr>
          <a:xfrm>
            <a:off x="0" y="192157"/>
            <a:ext cx="12191999" cy="132355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A09064"/>
                </a:solidFill>
                <a:latin typeface="Aharoni" panose="02010803020104030203" pitchFamily="2" charset="-79"/>
                <a:cs typeface="Aharoni" panose="02010803020104030203" pitchFamily="2" charset="-79"/>
              </a:rPr>
              <a:t>RSS Outcomes in Missouri*</a:t>
            </a:r>
          </a:p>
        </p:txBody>
      </p:sp>
      <p:sp>
        <p:nvSpPr>
          <p:cNvPr id="3" name="Content Placeholder 2">
            <a:extLst>
              <a:ext uri="{FF2B5EF4-FFF2-40B4-BE49-F238E27FC236}">
                <a16:creationId xmlns:a16="http://schemas.microsoft.com/office/drawing/2014/main" id="{2B06732C-38E9-D1DD-72AD-E559C24BB7AE}"/>
              </a:ext>
            </a:extLst>
          </p:cNvPr>
          <p:cNvSpPr txBox="1">
            <a:spLocks/>
          </p:cNvSpPr>
          <p:nvPr/>
        </p:nvSpPr>
        <p:spPr>
          <a:xfrm>
            <a:off x="818147" y="1078778"/>
            <a:ext cx="10846738" cy="470044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FEFEFA"/>
                </a:solidFill>
                <a:cs typeface="Aharoni" panose="02010803020104030203" pitchFamily="2" charset="-79"/>
              </a:rPr>
              <a:t>98% have no new arrests</a:t>
            </a:r>
          </a:p>
          <a:p>
            <a:r>
              <a:rPr lang="en-US" dirty="0">
                <a:solidFill>
                  <a:srgbClr val="FEFEFA"/>
                </a:solidFill>
                <a:cs typeface="Aharoni" panose="02010803020104030203" pitchFamily="2" charset="-79"/>
              </a:rPr>
              <a:t>90% are in stable housing</a:t>
            </a:r>
          </a:p>
          <a:p>
            <a:r>
              <a:rPr lang="en-US" dirty="0">
                <a:solidFill>
                  <a:srgbClr val="FEFEFA"/>
                </a:solidFill>
                <a:cs typeface="Aharoni" panose="02010803020104030203" pitchFamily="2" charset="-79"/>
              </a:rPr>
              <a:t>88% are abstinent from alcohol and drug use</a:t>
            </a:r>
          </a:p>
          <a:p>
            <a:r>
              <a:rPr lang="en-US" dirty="0">
                <a:solidFill>
                  <a:srgbClr val="FEFEFA"/>
                </a:solidFill>
                <a:cs typeface="Aharoni" panose="02010803020104030203" pitchFamily="2" charset="-79"/>
              </a:rPr>
              <a:t>94% have had no additional adverse consequences from drug and alcohol use</a:t>
            </a:r>
          </a:p>
          <a:p>
            <a:r>
              <a:rPr lang="en-US" dirty="0">
                <a:solidFill>
                  <a:srgbClr val="FEFEFA"/>
                </a:solidFill>
                <a:cs typeface="Aharoni" panose="02010803020104030203" pitchFamily="2" charset="-79"/>
              </a:rPr>
              <a:t>63% are employed</a:t>
            </a:r>
          </a:p>
          <a:p>
            <a:r>
              <a:rPr lang="en-US" dirty="0">
                <a:solidFill>
                  <a:srgbClr val="FEFEFA"/>
                </a:solidFill>
                <a:cs typeface="Aharoni" panose="02010803020104030203" pitchFamily="2" charset="-79"/>
              </a:rPr>
              <a:t>91% demonstrate greater pro-social connectivity</a:t>
            </a:r>
          </a:p>
          <a:p>
            <a:r>
              <a:rPr lang="en-US" dirty="0">
                <a:solidFill>
                  <a:srgbClr val="FEFEFA"/>
                </a:solidFill>
                <a:cs typeface="Aharoni" panose="02010803020104030203" pitchFamily="2" charset="-79"/>
              </a:rPr>
              <a:t>97% were satisfied with Recovery Support Services</a:t>
            </a:r>
          </a:p>
          <a:p>
            <a:pPr lvl="1"/>
            <a:endParaRPr lang="en-US" dirty="0">
              <a:solidFill>
                <a:srgbClr val="FEFEFA"/>
              </a:solidFill>
              <a:cs typeface="Aharoni" panose="02010803020104030203" pitchFamily="2" charset="-79"/>
            </a:endParaRPr>
          </a:p>
          <a:p>
            <a:pPr marL="0" indent="0">
              <a:buFont typeface="Arial" panose="020B0604020202020204" pitchFamily="34" charset="0"/>
              <a:buNone/>
            </a:pPr>
            <a:endParaRPr lang="en-US" dirty="0">
              <a:solidFill>
                <a:srgbClr val="FEFEFA"/>
              </a:solidFill>
            </a:endParaRPr>
          </a:p>
        </p:txBody>
      </p:sp>
      <p:sp>
        <p:nvSpPr>
          <p:cNvPr id="5" name="Title 1">
            <a:extLst>
              <a:ext uri="{FF2B5EF4-FFF2-40B4-BE49-F238E27FC236}">
                <a16:creationId xmlns:a16="http://schemas.microsoft.com/office/drawing/2014/main" id="{624F2F70-C1A1-CE30-B07A-2688AB687DF8}"/>
              </a:ext>
            </a:extLst>
          </p:cNvPr>
          <p:cNvSpPr txBox="1">
            <a:spLocks/>
          </p:cNvSpPr>
          <p:nvPr/>
        </p:nvSpPr>
        <p:spPr>
          <a:xfrm>
            <a:off x="-1" y="6152327"/>
            <a:ext cx="12191999" cy="70567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200" dirty="0">
                <a:solidFill>
                  <a:srgbClr val="A09064"/>
                </a:solidFill>
                <a:latin typeface="Aharoni" panose="02010803020104030203" pitchFamily="2" charset="-79"/>
                <a:cs typeface="Aharoni" panose="02010803020104030203" pitchFamily="2" charset="-79"/>
              </a:rPr>
              <a:t>*Government Performance and Results Act Federal Data</a:t>
            </a:r>
          </a:p>
        </p:txBody>
      </p:sp>
    </p:spTree>
    <p:extLst>
      <p:ext uri="{BB962C8B-B14F-4D97-AF65-F5344CB8AC3E}">
        <p14:creationId xmlns:p14="http://schemas.microsoft.com/office/powerpoint/2010/main" val="2213382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24503-9C6C-FDD8-7A64-C5B88EE77F8F}"/>
              </a:ext>
            </a:extLst>
          </p:cNvPr>
          <p:cNvSpPr>
            <a:spLocks noGrp="1"/>
          </p:cNvSpPr>
          <p:nvPr>
            <p:ph type="title"/>
          </p:nvPr>
        </p:nvSpPr>
        <p:spPr>
          <a:xfrm>
            <a:off x="161542" y="1180415"/>
            <a:ext cx="5045423" cy="717441"/>
          </a:xfrm>
        </p:spPr>
        <p:txBody>
          <a:bodyPr>
            <a:normAutofit fontScale="90000"/>
          </a:bodyPr>
          <a:lstStyle/>
          <a:p>
            <a:r>
              <a:rPr lang="en-US" b="1" dirty="0">
                <a:solidFill>
                  <a:srgbClr val="A09064"/>
                </a:solidFill>
                <a:latin typeface="Aharoni" panose="02010803020104030203" pitchFamily="2" charset="-79"/>
                <a:cs typeface="Aharoni" panose="02010803020104030203" pitchFamily="2" charset="-79"/>
              </a:rPr>
              <a:t>Access Sites	</a:t>
            </a:r>
            <a:br>
              <a:rPr lang="en-US" b="1" dirty="0">
                <a:solidFill>
                  <a:srgbClr val="A09064"/>
                </a:solidFill>
                <a:latin typeface="Aharoni" panose="02010803020104030203" pitchFamily="2" charset="-79"/>
                <a:cs typeface="Aharoni" panose="02010803020104030203" pitchFamily="2" charset="-79"/>
              </a:rPr>
            </a:br>
            <a:r>
              <a:rPr lang="en-US" sz="3100" dirty="0">
                <a:solidFill>
                  <a:schemeClr val="bg1">
                    <a:lumMod val="75000"/>
                  </a:schemeClr>
                </a:solidFill>
              </a:rPr>
              <a:t>Access Sites exist to advocate for clients and assist them with accessing resources and services to assist them in their recovery.  </a:t>
            </a:r>
            <a:br>
              <a:rPr lang="en-US" sz="4400" dirty="0">
                <a:solidFill>
                  <a:srgbClr val="A09064"/>
                </a:solidFill>
              </a:rPr>
            </a:br>
            <a:endParaRPr lang="en-US" b="1" dirty="0">
              <a:solidFill>
                <a:srgbClr val="A09064"/>
              </a:solidFill>
              <a:latin typeface="Aharoni" panose="02010803020104030203" pitchFamily="2" charset="-79"/>
              <a:cs typeface="Aharoni" panose="02010803020104030203" pitchFamily="2" charset="-79"/>
            </a:endParaRPr>
          </a:p>
        </p:txBody>
      </p:sp>
      <p:sp>
        <p:nvSpPr>
          <p:cNvPr id="3" name="Content Placeholder 2">
            <a:extLst>
              <a:ext uri="{FF2B5EF4-FFF2-40B4-BE49-F238E27FC236}">
                <a16:creationId xmlns:a16="http://schemas.microsoft.com/office/drawing/2014/main" id="{9B36299F-E162-4310-0450-881C91BFD0CA}"/>
              </a:ext>
            </a:extLst>
          </p:cNvPr>
          <p:cNvSpPr>
            <a:spLocks noGrp="1"/>
          </p:cNvSpPr>
          <p:nvPr>
            <p:ph idx="1"/>
          </p:nvPr>
        </p:nvSpPr>
        <p:spPr>
          <a:xfrm>
            <a:off x="5522500" y="438819"/>
            <a:ext cx="6669500" cy="5199311"/>
          </a:xfrm>
        </p:spPr>
        <p:txBody>
          <a:bodyPr>
            <a:normAutofit fontScale="92500" lnSpcReduction="20000"/>
          </a:bodyPr>
          <a:lstStyle/>
          <a:p>
            <a:r>
              <a:rPr lang="en-US" dirty="0">
                <a:solidFill>
                  <a:srgbClr val="FEFEFA"/>
                </a:solidFill>
              </a:rPr>
              <a:t>Central point for consumers to receive immediate access to treatment and recovery support services </a:t>
            </a:r>
          </a:p>
          <a:p>
            <a:pPr lvl="1"/>
            <a:r>
              <a:rPr lang="en-US" dirty="0">
                <a:solidFill>
                  <a:srgbClr val="FEFEFA"/>
                </a:solidFill>
              </a:rPr>
              <a:t>Screening</a:t>
            </a:r>
          </a:p>
          <a:p>
            <a:pPr lvl="1"/>
            <a:r>
              <a:rPr lang="en-US" dirty="0">
                <a:solidFill>
                  <a:srgbClr val="FEFEFA"/>
                </a:solidFill>
              </a:rPr>
              <a:t>Clinical assessment </a:t>
            </a:r>
          </a:p>
          <a:p>
            <a:pPr lvl="1"/>
            <a:r>
              <a:rPr lang="en-US" dirty="0">
                <a:solidFill>
                  <a:srgbClr val="FEFEFA"/>
                </a:solidFill>
              </a:rPr>
              <a:t>Recovery plan development </a:t>
            </a:r>
          </a:p>
          <a:p>
            <a:r>
              <a:rPr lang="en-US" dirty="0">
                <a:solidFill>
                  <a:srgbClr val="FEFEFA"/>
                </a:solidFill>
              </a:rPr>
              <a:t>Advocacy &amp; coordination of resources and supports for consumers</a:t>
            </a:r>
          </a:p>
          <a:p>
            <a:pPr lvl="1"/>
            <a:r>
              <a:rPr lang="en-US" dirty="0">
                <a:solidFill>
                  <a:srgbClr val="FEFEFA"/>
                </a:solidFill>
              </a:rPr>
              <a:t>Case Management</a:t>
            </a:r>
          </a:p>
          <a:p>
            <a:pPr lvl="1"/>
            <a:r>
              <a:rPr lang="en-US" dirty="0">
                <a:solidFill>
                  <a:srgbClr val="FEFEFA"/>
                </a:solidFill>
              </a:rPr>
              <a:t>Voucher Management and Recovery Coordination </a:t>
            </a:r>
          </a:p>
          <a:p>
            <a:pPr lvl="1"/>
            <a:r>
              <a:rPr lang="en-US" dirty="0">
                <a:solidFill>
                  <a:srgbClr val="FEFEFA"/>
                </a:solidFill>
              </a:rPr>
              <a:t>Consumers can use vouchers at any agency within the network of contracted RSS providers</a:t>
            </a:r>
          </a:p>
          <a:p>
            <a:r>
              <a:rPr lang="en-US" dirty="0">
                <a:solidFill>
                  <a:srgbClr val="FEFEFA"/>
                </a:solidFill>
              </a:rPr>
              <a:t>Data collection &amp; outcomes tracking</a:t>
            </a:r>
          </a:p>
          <a:p>
            <a:pPr lvl="1"/>
            <a:r>
              <a:rPr lang="en-US" dirty="0">
                <a:solidFill>
                  <a:schemeClr val="bg1"/>
                </a:solidFill>
              </a:rPr>
              <a:t>Intake interview (GPRA)</a:t>
            </a:r>
          </a:p>
          <a:p>
            <a:pPr lvl="1"/>
            <a:r>
              <a:rPr lang="en-US" dirty="0">
                <a:solidFill>
                  <a:schemeClr val="bg1"/>
                </a:solidFill>
              </a:rPr>
              <a:t>On-going recovery management check-ups (twice per month) </a:t>
            </a:r>
          </a:p>
          <a:p>
            <a:pPr lvl="1"/>
            <a:r>
              <a:rPr lang="en-US" dirty="0">
                <a:solidFill>
                  <a:schemeClr val="bg1"/>
                </a:solidFill>
              </a:rPr>
              <a:t>Outcomes tracking (follow-up GPRA Interview)</a:t>
            </a:r>
          </a:p>
          <a:p>
            <a:pPr lvl="1"/>
            <a:endParaRPr lang="en-US" dirty="0">
              <a:solidFill>
                <a:schemeClr val="bg1"/>
              </a:solidFill>
            </a:endParaRPr>
          </a:p>
        </p:txBody>
      </p:sp>
      <p:pic>
        <p:nvPicPr>
          <p:cNvPr id="5" name="Picture 4" descr="A couple of men shaking hands in a lobby">
            <a:extLst>
              <a:ext uri="{FF2B5EF4-FFF2-40B4-BE49-F238E27FC236}">
                <a16:creationId xmlns:a16="http://schemas.microsoft.com/office/drawing/2014/main" id="{3688DECD-C7D2-5DF7-8821-0C18A6DA5F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542" y="2458119"/>
            <a:ext cx="5353870" cy="3570536"/>
          </a:xfrm>
          <a:prstGeom prst="rect">
            <a:avLst/>
          </a:prstGeom>
          <a:effectLst>
            <a:softEdge rad="50800"/>
          </a:effectLst>
        </p:spPr>
      </p:pic>
      <p:sp>
        <p:nvSpPr>
          <p:cNvPr id="8" name="TextBox 7">
            <a:extLst>
              <a:ext uri="{FF2B5EF4-FFF2-40B4-BE49-F238E27FC236}">
                <a16:creationId xmlns:a16="http://schemas.microsoft.com/office/drawing/2014/main" id="{6C2CF400-5011-DDFF-9003-73F25E063DD9}"/>
              </a:ext>
            </a:extLst>
          </p:cNvPr>
          <p:cNvSpPr txBox="1"/>
          <p:nvPr/>
        </p:nvSpPr>
        <p:spPr>
          <a:xfrm>
            <a:off x="361950" y="6238875"/>
            <a:ext cx="11601450" cy="461665"/>
          </a:xfrm>
          <a:prstGeom prst="rect">
            <a:avLst/>
          </a:prstGeom>
          <a:noFill/>
        </p:spPr>
        <p:txBody>
          <a:bodyPr wrap="square" rtlCol="0">
            <a:spAutoFit/>
          </a:bodyPr>
          <a:lstStyle/>
          <a:p>
            <a:pPr algn="ctr"/>
            <a:r>
              <a:rPr lang="en-US" sz="2400" b="1" dirty="0">
                <a:solidFill>
                  <a:schemeClr val="accent4">
                    <a:lumMod val="60000"/>
                    <a:lumOff val="40000"/>
                  </a:schemeClr>
                </a:solidFill>
              </a:rPr>
              <a:t>Recovery is the goal * Recovery is a process * Recovery requires all of us working together</a:t>
            </a:r>
          </a:p>
        </p:txBody>
      </p:sp>
    </p:spTree>
    <p:extLst>
      <p:ext uri="{BB962C8B-B14F-4D97-AF65-F5344CB8AC3E}">
        <p14:creationId xmlns:p14="http://schemas.microsoft.com/office/powerpoint/2010/main" val="1210605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552FF-72A7-0EEE-C8F3-CF3E125FF28D}"/>
              </a:ext>
            </a:extLst>
          </p:cNvPr>
          <p:cNvSpPr>
            <a:spLocks noGrp="1"/>
          </p:cNvSpPr>
          <p:nvPr>
            <p:ph type="title"/>
          </p:nvPr>
        </p:nvSpPr>
        <p:spPr>
          <a:xfrm>
            <a:off x="860220" y="-9038"/>
            <a:ext cx="10471560" cy="1325563"/>
          </a:xfrm>
        </p:spPr>
        <p:txBody>
          <a:bodyPr>
            <a:noAutofit/>
          </a:bodyPr>
          <a:lstStyle/>
          <a:p>
            <a:pPr algn="ctr"/>
            <a:r>
              <a:rPr lang="en-US" sz="5800" dirty="0">
                <a:solidFill>
                  <a:srgbClr val="A09064"/>
                </a:solidFill>
                <a:latin typeface="Aharoni" panose="02010803020104030203" pitchFamily="2" charset="-79"/>
                <a:cs typeface="Aharoni" panose="02010803020104030203" pitchFamily="2" charset="-79"/>
              </a:rPr>
              <a:t>Recovery Support Providers</a:t>
            </a:r>
          </a:p>
        </p:txBody>
      </p:sp>
      <p:sp>
        <p:nvSpPr>
          <p:cNvPr id="3" name="Content Placeholder 2">
            <a:extLst>
              <a:ext uri="{FF2B5EF4-FFF2-40B4-BE49-F238E27FC236}">
                <a16:creationId xmlns:a16="http://schemas.microsoft.com/office/drawing/2014/main" id="{FAC5B1D2-98F2-3FAD-ED01-9792FB05EA4B}"/>
              </a:ext>
            </a:extLst>
          </p:cNvPr>
          <p:cNvSpPr>
            <a:spLocks noGrp="1"/>
          </p:cNvSpPr>
          <p:nvPr>
            <p:ph idx="1"/>
          </p:nvPr>
        </p:nvSpPr>
        <p:spPr>
          <a:xfrm>
            <a:off x="5096133" y="1316525"/>
            <a:ext cx="7245626" cy="4864116"/>
          </a:xfrm>
        </p:spPr>
        <p:txBody>
          <a:bodyPr>
            <a:normAutofit/>
          </a:bodyPr>
          <a:lstStyle/>
          <a:p>
            <a:pPr marL="342900" indent="-342900">
              <a:buFont typeface="Arial" panose="020B0604020202020204" pitchFamily="34" charset="0"/>
              <a:buChar char="•"/>
            </a:pPr>
            <a:r>
              <a:rPr lang="en-US" sz="2000" dirty="0">
                <a:solidFill>
                  <a:srgbClr val="FEFEFA"/>
                </a:solidFill>
              </a:rPr>
              <a:t>Recovery Support Services include all services which provide support for individuals with Mental Health and or Substance Use Disorders in the vulnerable early phase of recovery.</a:t>
            </a:r>
          </a:p>
          <a:p>
            <a:pPr marL="800100" lvl="1" indent="-342900"/>
            <a:r>
              <a:rPr lang="en-US" sz="1800" dirty="0">
                <a:solidFill>
                  <a:srgbClr val="FEFEFA"/>
                </a:solidFill>
              </a:rPr>
              <a:t>Care Coordination</a:t>
            </a:r>
          </a:p>
          <a:p>
            <a:pPr marL="800100" lvl="1" indent="-342900"/>
            <a:r>
              <a:rPr lang="en-US" sz="1800" dirty="0">
                <a:solidFill>
                  <a:srgbClr val="FEFEFA"/>
                </a:solidFill>
              </a:rPr>
              <a:t>Peer Services and Interaction</a:t>
            </a:r>
          </a:p>
          <a:p>
            <a:pPr marL="800100" lvl="1" indent="-342900"/>
            <a:r>
              <a:rPr lang="en-US" sz="1800" dirty="0">
                <a:solidFill>
                  <a:srgbClr val="FEFEFA"/>
                </a:solidFill>
              </a:rPr>
              <a:t>Individual and Group Counseling</a:t>
            </a:r>
          </a:p>
          <a:p>
            <a:pPr marL="800100" lvl="1" indent="-342900"/>
            <a:r>
              <a:rPr lang="en-US" sz="1800" dirty="0">
                <a:solidFill>
                  <a:srgbClr val="FEFEFA"/>
                </a:solidFill>
              </a:rPr>
              <a:t>Recovery Coaching and Counseling</a:t>
            </a:r>
          </a:p>
          <a:p>
            <a:pPr marL="800100" lvl="1" indent="-342900"/>
            <a:r>
              <a:rPr lang="en-US" sz="1800" dirty="0">
                <a:solidFill>
                  <a:srgbClr val="FEFEFA"/>
                </a:solidFill>
              </a:rPr>
              <a:t>Case management for housing, food, transportation, and employment assistance</a:t>
            </a:r>
          </a:p>
          <a:p>
            <a:pPr marL="342900" indent="-342900">
              <a:buFont typeface="Arial" panose="020B0604020202020204" pitchFamily="34" charset="0"/>
              <a:buChar char="•"/>
            </a:pPr>
            <a:r>
              <a:rPr lang="en-US" sz="2000" dirty="0">
                <a:solidFill>
                  <a:srgbClr val="FEFEFA"/>
                </a:solidFill>
              </a:rPr>
              <a:t>15 Recovery Support Providers in Eastern region</a:t>
            </a:r>
          </a:p>
          <a:p>
            <a:pPr marL="342900" indent="-342900">
              <a:buFont typeface="Arial" panose="020B0604020202020204" pitchFamily="34" charset="0"/>
              <a:buChar char="•"/>
            </a:pPr>
            <a:r>
              <a:rPr lang="en-US" sz="2000" dirty="0">
                <a:solidFill>
                  <a:srgbClr val="FEFEFA"/>
                </a:solidFill>
              </a:rPr>
              <a:t>47 sober living houses with a total of 546 beds</a:t>
            </a:r>
            <a:endParaRPr lang="en-US" sz="1800" dirty="0">
              <a:solidFill>
                <a:srgbClr val="FEFEFA"/>
              </a:solidFill>
            </a:endParaRPr>
          </a:p>
        </p:txBody>
      </p:sp>
      <p:pic>
        <p:nvPicPr>
          <p:cNvPr id="8" name="Picture 7" descr="A group of men sitting in a circle&#10;&#10;Description automatically generated">
            <a:extLst>
              <a:ext uri="{FF2B5EF4-FFF2-40B4-BE49-F238E27FC236}">
                <a16:creationId xmlns:a16="http://schemas.microsoft.com/office/drawing/2014/main" id="{F05F52FF-9466-9411-D8D5-C16302508B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066" y="1316525"/>
            <a:ext cx="4318965" cy="2879310"/>
          </a:xfrm>
          <a:prstGeom prst="rect">
            <a:avLst/>
          </a:prstGeom>
          <a:ln>
            <a:noFill/>
          </a:ln>
          <a:effectLst>
            <a:softEdge rad="76200"/>
          </a:effectLst>
        </p:spPr>
      </p:pic>
      <p:sp>
        <p:nvSpPr>
          <p:cNvPr id="12" name="TextBox 11">
            <a:extLst>
              <a:ext uri="{FF2B5EF4-FFF2-40B4-BE49-F238E27FC236}">
                <a16:creationId xmlns:a16="http://schemas.microsoft.com/office/drawing/2014/main" id="{C6EABAB2-A515-3BA3-65AE-B38421E00FBA}"/>
              </a:ext>
            </a:extLst>
          </p:cNvPr>
          <p:cNvSpPr txBox="1"/>
          <p:nvPr/>
        </p:nvSpPr>
        <p:spPr>
          <a:xfrm>
            <a:off x="269556" y="4276969"/>
            <a:ext cx="4934139" cy="1815882"/>
          </a:xfrm>
          <a:prstGeom prst="rect">
            <a:avLst/>
          </a:prstGeom>
          <a:noFill/>
        </p:spPr>
        <p:txBody>
          <a:bodyPr wrap="square">
            <a:spAutoFit/>
          </a:bodyPr>
          <a:lstStyle/>
          <a:p>
            <a:pPr marL="342900" indent="-342900">
              <a:buFont typeface="Arial" panose="020B0604020202020204" pitchFamily="34" charset="0"/>
              <a:buChar char="•"/>
            </a:pPr>
            <a:r>
              <a:rPr lang="en-US" sz="2000" dirty="0">
                <a:solidFill>
                  <a:srgbClr val="FEFEFA"/>
                </a:solidFill>
              </a:rPr>
              <a:t>Recovery Support Services work! After six months clients report:</a:t>
            </a:r>
          </a:p>
          <a:p>
            <a:pPr marL="800100" lvl="1" indent="-342900">
              <a:buFont typeface="Arial" panose="020B0604020202020204" pitchFamily="34" charset="0"/>
              <a:buChar char="•"/>
            </a:pPr>
            <a:r>
              <a:rPr lang="en-US" dirty="0">
                <a:solidFill>
                  <a:srgbClr val="FEFEFA"/>
                </a:solidFill>
              </a:rPr>
              <a:t>90% in stable housing</a:t>
            </a:r>
          </a:p>
          <a:p>
            <a:pPr marL="800100" lvl="1" indent="-342900">
              <a:buFont typeface="Arial" panose="020B0604020202020204" pitchFamily="34" charset="0"/>
              <a:buChar char="•"/>
            </a:pPr>
            <a:r>
              <a:rPr lang="en-US" dirty="0">
                <a:solidFill>
                  <a:srgbClr val="FEFEFA"/>
                </a:solidFill>
              </a:rPr>
              <a:t>88% abstinent from drugs and alcohol</a:t>
            </a:r>
          </a:p>
          <a:p>
            <a:pPr marL="800100" lvl="1" indent="-342900">
              <a:buFont typeface="Arial" panose="020B0604020202020204" pitchFamily="34" charset="0"/>
              <a:buChar char="•"/>
            </a:pPr>
            <a:r>
              <a:rPr lang="en-US" dirty="0">
                <a:solidFill>
                  <a:srgbClr val="FEFEFA"/>
                </a:solidFill>
              </a:rPr>
              <a:t>98% no new arrests</a:t>
            </a:r>
          </a:p>
          <a:p>
            <a:pPr marL="800100" lvl="1" indent="-342900">
              <a:buFont typeface="Arial" panose="020B0604020202020204" pitchFamily="34" charset="0"/>
              <a:buChar char="•"/>
            </a:pPr>
            <a:endParaRPr lang="en-US" dirty="0">
              <a:solidFill>
                <a:srgbClr val="FEFEFA"/>
              </a:solidFill>
            </a:endParaRPr>
          </a:p>
        </p:txBody>
      </p:sp>
      <p:pic>
        <p:nvPicPr>
          <p:cNvPr id="7" name="Picture 6">
            <a:extLst>
              <a:ext uri="{FF2B5EF4-FFF2-40B4-BE49-F238E27FC236}">
                <a16:creationId xmlns:a16="http://schemas.microsoft.com/office/drawing/2014/main" id="{38752B1F-EF43-E25A-D130-61BEBFE33BCA}"/>
              </a:ext>
            </a:extLst>
          </p:cNvPr>
          <p:cNvPicPr>
            <a:picLocks noChangeAspect="1"/>
          </p:cNvPicPr>
          <p:nvPr/>
        </p:nvPicPr>
        <p:blipFill>
          <a:blip r:embed="rId3"/>
          <a:stretch>
            <a:fillRect/>
          </a:stretch>
        </p:blipFill>
        <p:spPr>
          <a:xfrm>
            <a:off x="5424016" y="4897363"/>
            <a:ext cx="6290996" cy="1815882"/>
          </a:xfrm>
          <a:prstGeom prst="rect">
            <a:avLst/>
          </a:prstGeom>
        </p:spPr>
      </p:pic>
    </p:spTree>
    <p:extLst>
      <p:ext uri="{BB962C8B-B14F-4D97-AF65-F5344CB8AC3E}">
        <p14:creationId xmlns:p14="http://schemas.microsoft.com/office/powerpoint/2010/main" val="10786007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63D1C-D4C3-2025-9C55-789C32D4079A}"/>
              </a:ext>
            </a:extLst>
          </p:cNvPr>
          <p:cNvSpPr txBox="1">
            <a:spLocks/>
          </p:cNvSpPr>
          <p:nvPr/>
        </p:nvSpPr>
        <p:spPr>
          <a:xfrm>
            <a:off x="1682706" y="156349"/>
            <a:ext cx="9144000" cy="132556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800">
                <a:solidFill>
                  <a:srgbClr val="A09064"/>
                </a:solidFill>
                <a:latin typeface="Aharoni" panose="02010803020104030203" pitchFamily="2" charset="-79"/>
                <a:cs typeface="Aharoni" panose="02010803020104030203" pitchFamily="2" charset="-79"/>
              </a:rPr>
              <a:t>ARCA Recovery Housing</a:t>
            </a:r>
            <a:endParaRPr lang="en-US" sz="5800" dirty="0">
              <a:solidFill>
                <a:srgbClr val="A09064"/>
              </a:solidFill>
              <a:latin typeface="Aharoni" panose="02010803020104030203" pitchFamily="2" charset="-79"/>
              <a:cs typeface="Aharoni" panose="02010803020104030203" pitchFamily="2" charset="-79"/>
            </a:endParaRPr>
          </a:p>
        </p:txBody>
      </p:sp>
      <p:pic>
        <p:nvPicPr>
          <p:cNvPr id="3" name="Picture 2" descr="A row of houses with a garden&#10;&#10;Description automatically generated with medium confidence">
            <a:extLst>
              <a:ext uri="{FF2B5EF4-FFF2-40B4-BE49-F238E27FC236}">
                <a16:creationId xmlns:a16="http://schemas.microsoft.com/office/drawing/2014/main" id="{5E422699-EB3C-AE07-7B6D-AEB2819B02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568" y="1135921"/>
            <a:ext cx="4540502" cy="2524339"/>
          </a:xfrm>
          <a:prstGeom prst="rect">
            <a:avLst/>
          </a:prstGeom>
          <a:ln w="12700">
            <a:solidFill>
              <a:srgbClr val="00365C"/>
            </a:solidFill>
          </a:ln>
        </p:spPr>
      </p:pic>
      <p:pic>
        <p:nvPicPr>
          <p:cNvPr id="4" name="Picture 2">
            <a:extLst>
              <a:ext uri="{FF2B5EF4-FFF2-40B4-BE49-F238E27FC236}">
                <a16:creationId xmlns:a16="http://schemas.microsoft.com/office/drawing/2014/main" id="{24B72D36-456B-2E56-490B-D3D4FD22D1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569" y="3841671"/>
            <a:ext cx="4540501" cy="2527458"/>
          </a:xfrm>
          <a:prstGeom prst="rect">
            <a:avLst/>
          </a:prstGeom>
          <a:noFill/>
          <a:ln w="12700">
            <a:solidFill>
              <a:srgbClr val="00365C"/>
            </a:solidFill>
          </a:ln>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066DF2F-86E6-AF8F-B789-5A4F59E59171}"/>
              </a:ext>
            </a:extLst>
          </p:cNvPr>
          <p:cNvSpPr txBox="1"/>
          <p:nvPr/>
        </p:nvSpPr>
        <p:spPr>
          <a:xfrm>
            <a:off x="4991099" y="612844"/>
            <a:ext cx="6950031" cy="5632311"/>
          </a:xfrm>
          <a:prstGeom prst="rect">
            <a:avLst/>
          </a:prstGeom>
          <a:noFill/>
        </p:spPr>
        <p:txBody>
          <a:bodyPr wrap="square">
            <a:spAutoFit/>
          </a:bodyPr>
          <a:lstStyle/>
          <a:p>
            <a:endParaRPr lang="en-US" sz="2400" dirty="0">
              <a:solidFill>
                <a:srgbClr val="FEFEFA"/>
              </a:solidFill>
            </a:endParaRPr>
          </a:p>
          <a:p>
            <a:pPr marL="285750" indent="-285750">
              <a:buFont typeface="Arial" panose="020B0604020202020204" pitchFamily="34" charset="0"/>
              <a:buChar char="•"/>
            </a:pPr>
            <a:r>
              <a:rPr lang="en-US" sz="2400" dirty="0">
                <a:solidFill>
                  <a:srgbClr val="FEFEFA"/>
                </a:solidFill>
              </a:rPr>
              <a:t>Respite housing for seven male residents and seven female residents in N. City St. Louis </a:t>
            </a:r>
          </a:p>
          <a:p>
            <a:pPr marL="285750" indent="-285750">
              <a:buFont typeface="Arial" panose="020B0604020202020204" pitchFamily="34" charset="0"/>
              <a:buChar char="•"/>
            </a:pPr>
            <a:endParaRPr lang="en-US" sz="2400" dirty="0">
              <a:solidFill>
                <a:srgbClr val="FEFEFA"/>
              </a:solidFill>
            </a:endParaRPr>
          </a:p>
          <a:p>
            <a:pPr marL="285750" indent="-285750">
              <a:buFont typeface="Arial" panose="020B0604020202020204" pitchFamily="34" charset="0"/>
              <a:buChar char="•"/>
            </a:pPr>
            <a:r>
              <a:rPr lang="en-US" sz="2400" dirty="0">
                <a:solidFill>
                  <a:srgbClr val="FEFEFA"/>
                </a:solidFill>
              </a:rPr>
              <a:t>Two female residences providing housing for up to 28 people</a:t>
            </a:r>
          </a:p>
          <a:p>
            <a:pPr marL="285750" indent="-285750">
              <a:buFont typeface="Arial" panose="020B0604020202020204" pitchFamily="34" charset="0"/>
              <a:buChar char="•"/>
            </a:pPr>
            <a:endParaRPr lang="en-US" sz="2400" dirty="0">
              <a:solidFill>
                <a:srgbClr val="FEFEFA"/>
              </a:solidFill>
            </a:endParaRPr>
          </a:p>
          <a:p>
            <a:pPr marL="285750" indent="-285750">
              <a:buFont typeface="Arial" panose="020B0604020202020204" pitchFamily="34" charset="0"/>
              <a:buChar char="•"/>
            </a:pPr>
            <a:r>
              <a:rPr lang="en-US" sz="2400" dirty="0">
                <a:solidFill>
                  <a:srgbClr val="FEFEFA"/>
                </a:solidFill>
              </a:rPr>
              <a:t>Thirteen male residences providing housing for up to 147 people</a:t>
            </a:r>
          </a:p>
          <a:p>
            <a:endParaRPr lang="en-US" sz="2400" dirty="0">
              <a:solidFill>
                <a:srgbClr val="FEFEFA"/>
              </a:solidFill>
            </a:endParaRPr>
          </a:p>
          <a:p>
            <a:pPr marL="285750" indent="-285750">
              <a:buFont typeface="Arial" panose="020B0604020202020204" pitchFamily="34" charset="0"/>
              <a:buChar char="•"/>
            </a:pPr>
            <a:r>
              <a:rPr lang="en-US" sz="2400" dirty="0">
                <a:solidFill>
                  <a:srgbClr val="FEFEFA"/>
                </a:solidFill>
              </a:rPr>
              <a:t>In total, ARCA provides housing for 189 residents at a time</a:t>
            </a:r>
          </a:p>
          <a:p>
            <a:pPr marL="0" indent="0">
              <a:buNone/>
            </a:pPr>
            <a:endParaRPr lang="en-US" sz="2400" dirty="0">
              <a:solidFill>
                <a:srgbClr val="FEFEFA"/>
              </a:solidFill>
            </a:endParaRPr>
          </a:p>
          <a:p>
            <a:pPr marL="285750" indent="-285750">
              <a:buFont typeface="Arial" panose="020B0604020202020204" pitchFamily="34" charset="0"/>
              <a:buChar char="•"/>
            </a:pPr>
            <a:r>
              <a:rPr lang="en-US" sz="2400" dirty="0">
                <a:solidFill>
                  <a:srgbClr val="FEFEFA"/>
                </a:solidFill>
              </a:rPr>
              <a:t>Coming soon – 45 bed facility in SE MO in partnership with Gibson </a:t>
            </a:r>
          </a:p>
        </p:txBody>
      </p:sp>
      <p:pic>
        <p:nvPicPr>
          <p:cNvPr id="10" name="Picture 9" descr="A blue and gold logo&#10;&#10;Description automatically generated">
            <a:extLst>
              <a:ext uri="{FF2B5EF4-FFF2-40B4-BE49-F238E27FC236}">
                <a16:creationId xmlns:a16="http://schemas.microsoft.com/office/drawing/2014/main" id="{286C6204-F5E0-ECC4-5885-D07BF7E4DC8E}"/>
              </a:ext>
            </a:extLst>
          </p:cNvPr>
          <p:cNvPicPr>
            <a:picLocks noChangeAspect="1"/>
          </p:cNvPicPr>
          <p:nvPr/>
        </p:nvPicPr>
        <p:blipFill>
          <a:blip r:embed="rId4">
            <a:alphaModFix amt="50000"/>
            <a:lum bright="70000" contrast="-70000"/>
            <a:extLst>
              <a:ext uri="{28A0092B-C50C-407E-A947-70E740481C1C}">
                <a14:useLocalDpi xmlns:a14="http://schemas.microsoft.com/office/drawing/2010/main" val="0"/>
              </a:ext>
            </a:extLst>
          </a:blip>
          <a:stretch>
            <a:fillRect/>
          </a:stretch>
        </p:blipFill>
        <p:spPr>
          <a:xfrm>
            <a:off x="9898740" y="5105400"/>
            <a:ext cx="2204316" cy="1741682"/>
          </a:xfrm>
          <a:prstGeom prst="rect">
            <a:avLst/>
          </a:prstGeom>
        </p:spPr>
      </p:pic>
    </p:spTree>
    <p:extLst>
      <p:ext uri="{BB962C8B-B14F-4D97-AF65-F5344CB8AC3E}">
        <p14:creationId xmlns:p14="http://schemas.microsoft.com/office/powerpoint/2010/main" val="1551993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9EEAF-0819-53E0-52F4-3351D7A52F6F}"/>
              </a:ext>
            </a:extLst>
          </p:cNvPr>
          <p:cNvSpPr txBox="1">
            <a:spLocks/>
          </p:cNvSpPr>
          <p:nvPr/>
        </p:nvSpPr>
        <p:spPr>
          <a:xfrm>
            <a:off x="742950" y="228217"/>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A09064"/>
                </a:solidFill>
                <a:latin typeface="Aharoni" panose="02010803020104030203" pitchFamily="2" charset="-79"/>
                <a:ea typeface="Calibri" panose="020F0502020204030204" pitchFamily="34" charset="0"/>
                <a:cs typeface="Aharoni" panose="02010803020104030203" pitchFamily="2" charset="-79"/>
              </a:rPr>
              <a:t>Transitioning from Inpatient to Outpatient Treatment</a:t>
            </a:r>
            <a:endParaRPr lang="en-US" dirty="0">
              <a:solidFill>
                <a:srgbClr val="A09064"/>
              </a:solidFill>
            </a:endParaRPr>
          </a:p>
        </p:txBody>
      </p:sp>
      <p:sp>
        <p:nvSpPr>
          <p:cNvPr id="3" name="Content Placeholder 2">
            <a:extLst>
              <a:ext uri="{FF2B5EF4-FFF2-40B4-BE49-F238E27FC236}">
                <a16:creationId xmlns:a16="http://schemas.microsoft.com/office/drawing/2014/main" id="{8F42BC66-440C-3E16-B243-E89219F34D3B}"/>
              </a:ext>
            </a:extLst>
          </p:cNvPr>
          <p:cNvSpPr txBox="1">
            <a:spLocks/>
          </p:cNvSpPr>
          <p:nvPr/>
        </p:nvSpPr>
        <p:spPr>
          <a:xfrm>
            <a:off x="390525" y="1615663"/>
            <a:ext cx="4829175" cy="4351338"/>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i="1" dirty="0">
                <a:solidFill>
                  <a:schemeClr val="accent4">
                    <a:lumMod val="60000"/>
                    <a:lumOff val="40000"/>
                  </a:schemeClr>
                </a:solidFill>
              </a:rPr>
              <a:t>Example: </a:t>
            </a:r>
          </a:p>
          <a:p>
            <a:pPr marL="0" indent="0" algn="just">
              <a:buFont typeface="Arial" panose="020B0604020202020204" pitchFamily="34" charset="0"/>
              <a:buNone/>
            </a:pPr>
            <a:endParaRPr lang="en-US" sz="1400" i="1" dirty="0">
              <a:solidFill>
                <a:schemeClr val="accent4">
                  <a:lumMod val="60000"/>
                  <a:lumOff val="40000"/>
                </a:schemeClr>
              </a:solidFill>
            </a:endParaRPr>
          </a:p>
          <a:p>
            <a:pPr marL="0" indent="0" algn="just">
              <a:buFont typeface="Arial" panose="020B0604020202020204" pitchFamily="34" charset="0"/>
              <a:buNone/>
            </a:pPr>
            <a:r>
              <a:rPr lang="en-US" i="1" dirty="0">
                <a:solidFill>
                  <a:schemeClr val="accent4">
                    <a:lumMod val="60000"/>
                    <a:lumOff val="40000"/>
                  </a:schemeClr>
                </a:solidFill>
              </a:rPr>
              <a:t>A person completes an inpatient detox and rehab program (ASAM Level 3) where they receive intensive therapy and medical support for substance use disorder. </a:t>
            </a:r>
          </a:p>
          <a:p>
            <a:pPr marL="0" indent="0" algn="just">
              <a:buFont typeface="Arial" panose="020B0604020202020204" pitchFamily="34" charset="0"/>
              <a:buNone/>
            </a:pPr>
            <a:r>
              <a:rPr lang="en-US" i="1" dirty="0">
                <a:solidFill>
                  <a:schemeClr val="accent4">
                    <a:lumMod val="60000"/>
                    <a:lumOff val="40000"/>
                  </a:schemeClr>
                </a:solidFill>
              </a:rPr>
              <a:t>Client is assessed into level 2.5 during which time dimension 6 is evaluated (recovery housing and living environment)</a:t>
            </a:r>
          </a:p>
          <a:p>
            <a:endParaRPr lang="en-US" dirty="0">
              <a:solidFill>
                <a:srgbClr val="FEFEFA"/>
              </a:solidFill>
            </a:endParaRPr>
          </a:p>
        </p:txBody>
      </p:sp>
      <p:sp>
        <p:nvSpPr>
          <p:cNvPr id="7" name="Rectangle 6">
            <a:extLst>
              <a:ext uri="{FF2B5EF4-FFF2-40B4-BE49-F238E27FC236}">
                <a16:creationId xmlns:a16="http://schemas.microsoft.com/office/drawing/2014/main" id="{EC9D3F00-C6EE-64F5-447C-5AD0CE76A9DC}"/>
              </a:ext>
            </a:extLst>
          </p:cNvPr>
          <p:cNvSpPr/>
          <p:nvPr/>
        </p:nvSpPr>
        <p:spPr>
          <a:xfrm>
            <a:off x="5905501" y="1487104"/>
            <a:ext cx="6010276" cy="4479897"/>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361D55AE-42F8-191C-3619-2385027543E9}"/>
              </a:ext>
            </a:extLst>
          </p:cNvPr>
          <p:cNvSpPr txBox="1">
            <a:spLocks/>
          </p:cNvSpPr>
          <p:nvPr/>
        </p:nvSpPr>
        <p:spPr>
          <a:xfrm>
            <a:off x="5953125" y="1553780"/>
            <a:ext cx="5905500" cy="4667250"/>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dirty="0">
                <a:solidFill>
                  <a:srgbClr val="FEFEFA"/>
                </a:solidFill>
              </a:rPr>
              <a:t>Role of RSS Provider:</a:t>
            </a:r>
          </a:p>
          <a:p>
            <a:pPr marL="0" indent="0" algn="just">
              <a:buFont typeface="Arial" panose="020B0604020202020204" pitchFamily="34" charset="0"/>
              <a:buNone/>
            </a:pPr>
            <a:endParaRPr lang="en-US" sz="1200" dirty="0">
              <a:solidFill>
                <a:srgbClr val="FEFEFA"/>
              </a:solidFill>
            </a:endParaRPr>
          </a:p>
          <a:p>
            <a:pPr marL="0" indent="0" algn="just">
              <a:buFont typeface="Arial" panose="020B0604020202020204" pitchFamily="34" charset="0"/>
              <a:buNone/>
            </a:pPr>
            <a:r>
              <a:rPr lang="en-US" sz="2400" dirty="0">
                <a:solidFill>
                  <a:srgbClr val="FEFEFA"/>
                </a:solidFill>
                <a:latin typeface="Calibri" panose="020F0502020204030204" pitchFamily="34" charset="0"/>
                <a:ea typeface="Calibri" panose="020F0502020204030204" pitchFamily="34" charset="0"/>
              </a:rPr>
              <a:t>As the inpatient program comes to an end, the individual is not ready to return to their previous living environment, which may be filled with triggers and stressors. </a:t>
            </a:r>
          </a:p>
          <a:p>
            <a:pPr marL="0" indent="0" algn="just">
              <a:buFont typeface="Arial" panose="020B0604020202020204" pitchFamily="34" charset="0"/>
              <a:buNone/>
            </a:pPr>
            <a:r>
              <a:rPr lang="en-US" sz="2400" dirty="0">
                <a:solidFill>
                  <a:srgbClr val="FEFEFA"/>
                </a:solidFill>
                <a:latin typeface="Calibri" panose="020F0502020204030204" pitchFamily="34" charset="0"/>
                <a:ea typeface="Calibri" panose="020F0502020204030204" pitchFamily="34" charset="0"/>
              </a:rPr>
              <a:t>CSTAR provider should work with RSS /Housing provider to see warm hand off. Recovery housing can serve as a transitional step where they continue their recovery journey – should be discussed and reviewed during assessment</a:t>
            </a:r>
          </a:p>
          <a:p>
            <a:pPr marL="0" indent="0" algn="just">
              <a:buFont typeface="Arial" panose="020B0604020202020204" pitchFamily="34" charset="0"/>
              <a:buNone/>
            </a:pPr>
            <a:r>
              <a:rPr lang="en-US" sz="2400" dirty="0">
                <a:solidFill>
                  <a:srgbClr val="FEFEFA"/>
                </a:solidFill>
                <a:latin typeface="Calibri" panose="020F0502020204030204" pitchFamily="34" charset="0"/>
                <a:ea typeface="Calibri" panose="020F0502020204030204" pitchFamily="34" charset="0"/>
              </a:rPr>
              <a:t>RSS provider provides a smoother transition from the intensity of inpatient treatment to a less restrictive setting and the structure, accountability, support, and resources to commit to outpatient care plan</a:t>
            </a:r>
          </a:p>
          <a:p>
            <a:pPr marL="0" indent="0" algn="just">
              <a:buFont typeface="Arial" panose="020B0604020202020204" pitchFamily="34" charset="0"/>
              <a:buNone/>
            </a:pPr>
            <a:endParaRPr lang="en-US" dirty="0">
              <a:solidFill>
                <a:srgbClr val="FEFEFA"/>
              </a:solidFill>
            </a:endParaRPr>
          </a:p>
        </p:txBody>
      </p:sp>
      <p:sp>
        <p:nvSpPr>
          <p:cNvPr id="6" name="Rectangle 5">
            <a:extLst>
              <a:ext uri="{FF2B5EF4-FFF2-40B4-BE49-F238E27FC236}">
                <a16:creationId xmlns:a16="http://schemas.microsoft.com/office/drawing/2014/main" id="{BC2CFB47-24F5-D5B0-9D81-1F1CA3C13A8E}"/>
              </a:ext>
            </a:extLst>
          </p:cNvPr>
          <p:cNvSpPr/>
          <p:nvPr/>
        </p:nvSpPr>
        <p:spPr>
          <a:xfrm>
            <a:off x="247650" y="1553780"/>
            <a:ext cx="5210175" cy="4413221"/>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4539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EC270-2F00-3690-3B85-B6D7318E0A9F}"/>
              </a:ext>
            </a:extLst>
          </p:cNvPr>
          <p:cNvSpPr txBox="1">
            <a:spLocks/>
          </p:cNvSpPr>
          <p:nvPr/>
        </p:nvSpPr>
        <p:spPr>
          <a:xfrm>
            <a:off x="240083"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solidFill>
                  <a:srgbClr val="A09064"/>
                </a:solidFill>
                <a:latin typeface="Aharoni" panose="02010803020104030203" pitchFamily="2" charset="-79"/>
                <a:ea typeface="Calibri" panose="020F0502020204030204" pitchFamily="34" charset="0"/>
                <a:cs typeface="Aharoni" panose="02010803020104030203" pitchFamily="2" charset="-79"/>
              </a:rPr>
              <a:t>Sustaining Recovery in the Community</a:t>
            </a:r>
            <a:endParaRPr lang="en-US" dirty="0">
              <a:solidFill>
                <a:srgbClr val="A09064"/>
              </a:solidFill>
              <a:latin typeface="Aharoni" panose="02010803020104030203" pitchFamily="2" charset="-79"/>
              <a:cs typeface="Aharoni" panose="02010803020104030203" pitchFamily="2" charset="-79"/>
            </a:endParaRPr>
          </a:p>
        </p:txBody>
      </p:sp>
      <p:sp>
        <p:nvSpPr>
          <p:cNvPr id="3" name="Content Placeholder 2">
            <a:extLst>
              <a:ext uri="{FF2B5EF4-FFF2-40B4-BE49-F238E27FC236}">
                <a16:creationId xmlns:a16="http://schemas.microsoft.com/office/drawing/2014/main" id="{308E4DE3-CCCD-00C5-3500-EAE4B1BB3DD7}"/>
              </a:ext>
            </a:extLst>
          </p:cNvPr>
          <p:cNvSpPr txBox="1">
            <a:spLocks/>
          </p:cNvSpPr>
          <p:nvPr/>
        </p:nvSpPr>
        <p:spPr>
          <a:xfrm>
            <a:off x="217670" y="1378568"/>
            <a:ext cx="5004369" cy="379571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rgbClr val="FEFEFA"/>
                </a:solidFill>
              </a:rPr>
              <a:t>Example:</a:t>
            </a:r>
          </a:p>
          <a:p>
            <a:pPr marL="0" indent="0">
              <a:buFont typeface="Arial" panose="020B0604020202020204" pitchFamily="34" charset="0"/>
              <a:buNone/>
            </a:pPr>
            <a:endParaRPr lang="en-US" sz="1200" dirty="0">
              <a:solidFill>
                <a:srgbClr val="FEFEFA"/>
              </a:solidFill>
            </a:endParaRPr>
          </a:p>
          <a:p>
            <a:pPr marL="0" indent="0">
              <a:buFont typeface="Arial" panose="020B0604020202020204" pitchFamily="34" charset="0"/>
              <a:buNone/>
            </a:pPr>
            <a:r>
              <a:rPr lang="en-US" sz="2400" dirty="0">
                <a:solidFill>
                  <a:srgbClr val="FEFEFA"/>
                </a:solidFill>
                <a:latin typeface="Calibri" panose="020F0502020204030204" pitchFamily="34" charset="0"/>
                <a:ea typeface="Calibri" panose="020F0502020204030204" pitchFamily="34" charset="0"/>
              </a:rPr>
              <a:t>An individual has progressed through inpatient and team based outpatient treatment, achieved and maintained sobriety and is now focused on rebuilding their life in the community. </a:t>
            </a:r>
            <a:endParaRPr lang="en-US" sz="2400" dirty="0">
              <a:solidFill>
                <a:srgbClr val="FEFEFA"/>
              </a:solidFill>
            </a:endParaRPr>
          </a:p>
        </p:txBody>
      </p:sp>
      <p:sp>
        <p:nvSpPr>
          <p:cNvPr id="6" name="Rectangle 5">
            <a:extLst>
              <a:ext uri="{FF2B5EF4-FFF2-40B4-BE49-F238E27FC236}">
                <a16:creationId xmlns:a16="http://schemas.microsoft.com/office/drawing/2014/main" id="{D19AAD8D-B315-0AA2-DEE6-98E47FBBC4A4}"/>
              </a:ext>
            </a:extLst>
          </p:cNvPr>
          <p:cNvSpPr/>
          <p:nvPr/>
        </p:nvSpPr>
        <p:spPr>
          <a:xfrm>
            <a:off x="217669" y="1250962"/>
            <a:ext cx="5004369" cy="5387961"/>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5" name="Picture 4" descr="Two women setting Thanksgiving table">
            <a:extLst>
              <a:ext uri="{FF2B5EF4-FFF2-40B4-BE49-F238E27FC236}">
                <a16:creationId xmlns:a16="http://schemas.microsoft.com/office/drawing/2014/main" id="{95F54E6A-83B8-A80C-14B9-10F7EE21A275}"/>
              </a:ext>
            </a:extLst>
          </p:cNvPr>
          <p:cNvPicPr>
            <a:picLocks noChangeAspect="1"/>
          </p:cNvPicPr>
          <p:nvPr/>
        </p:nvPicPr>
        <p:blipFill>
          <a:blip r:embed="rId2">
            <a:alphaModFix amt="91000"/>
            <a:extLst>
              <a:ext uri="{28A0092B-C50C-407E-A947-70E740481C1C}">
                <a14:useLocalDpi xmlns:a14="http://schemas.microsoft.com/office/drawing/2010/main" val="0"/>
              </a:ext>
            </a:extLst>
          </a:blip>
          <a:stretch>
            <a:fillRect/>
          </a:stretch>
        </p:blipFill>
        <p:spPr>
          <a:xfrm>
            <a:off x="717160" y="4131217"/>
            <a:ext cx="3538988" cy="2361658"/>
          </a:xfrm>
          <a:prstGeom prst="rect">
            <a:avLst/>
          </a:prstGeom>
          <a:effectLst>
            <a:softEdge rad="38100"/>
          </a:effectLst>
        </p:spPr>
      </p:pic>
      <p:sp>
        <p:nvSpPr>
          <p:cNvPr id="7" name="Rectangle 6">
            <a:extLst>
              <a:ext uri="{FF2B5EF4-FFF2-40B4-BE49-F238E27FC236}">
                <a16:creationId xmlns:a16="http://schemas.microsoft.com/office/drawing/2014/main" id="{39461664-D620-38DC-A2BC-E916CA7AD418}"/>
              </a:ext>
            </a:extLst>
          </p:cNvPr>
          <p:cNvSpPr/>
          <p:nvPr/>
        </p:nvSpPr>
        <p:spPr>
          <a:xfrm>
            <a:off x="5389521" y="1250963"/>
            <a:ext cx="6447957" cy="4673587"/>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DDB22286-5263-7F75-72D2-31C9A888C96D}"/>
              </a:ext>
            </a:extLst>
          </p:cNvPr>
          <p:cNvSpPr txBox="1">
            <a:spLocks/>
          </p:cNvSpPr>
          <p:nvPr/>
        </p:nvSpPr>
        <p:spPr>
          <a:xfrm>
            <a:off x="5497883" y="1350228"/>
            <a:ext cx="6149897" cy="4988130"/>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rgbClr val="FEFEFA"/>
                </a:solidFill>
              </a:rPr>
              <a:t>Role of RSS (Housing) Provider:</a:t>
            </a:r>
          </a:p>
          <a:p>
            <a:pPr marL="0" indent="0">
              <a:buFont typeface="Arial" panose="020B0604020202020204" pitchFamily="34" charset="0"/>
              <a:buNone/>
            </a:pPr>
            <a:endParaRPr lang="en-US" sz="1200" dirty="0">
              <a:solidFill>
                <a:srgbClr val="FEFEFA"/>
              </a:solidFill>
            </a:endParaRPr>
          </a:p>
          <a:p>
            <a:pPr marL="0" indent="0" algn="just">
              <a:buFont typeface="Arial" panose="020B0604020202020204" pitchFamily="34" charset="0"/>
              <a:buNone/>
            </a:pPr>
            <a:r>
              <a:rPr lang="en-US" sz="2400" dirty="0">
                <a:solidFill>
                  <a:srgbClr val="FEFEFA"/>
                </a:solidFill>
                <a:latin typeface="Calibri" panose="020F0502020204030204" pitchFamily="34" charset="0"/>
                <a:ea typeface="Calibri" panose="020F0502020204030204" pitchFamily="34" charset="0"/>
              </a:rPr>
              <a:t>Recovery housing continues to be valuable at this stage by offering a sense of community and accountability. 90 days into their stay at the house a resident takes as weekend out to be with his or her family and friends. </a:t>
            </a:r>
          </a:p>
          <a:p>
            <a:pPr marL="0" indent="0" algn="just">
              <a:buFont typeface="Arial" panose="020B0604020202020204" pitchFamily="34" charset="0"/>
              <a:buNone/>
            </a:pPr>
            <a:r>
              <a:rPr lang="en-US" sz="2400" dirty="0">
                <a:solidFill>
                  <a:srgbClr val="FEFEFA"/>
                </a:solidFill>
                <a:latin typeface="Calibri" panose="020F0502020204030204" pitchFamily="34" charset="0"/>
                <a:ea typeface="Calibri" panose="020F0502020204030204" pitchFamily="34" charset="0"/>
              </a:rPr>
              <a:t>During this time the resident experiences a slip up and relapse leaving them in an acute and compromised state when they return home to the recovery house. RSS/Housing staff should make referral to and work with resident and family to get individual to CSTAR provider and higher level of care.</a:t>
            </a:r>
          </a:p>
          <a:p>
            <a:pPr marL="0" indent="0">
              <a:buFont typeface="Arial" panose="020B0604020202020204" pitchFamily="34" charset="0"/>
              <a:buNone/>
            </a:pPr>
            <a:r>
              <a:rPr lang="en-US" sz="2400" dirty="0">
                <a:solidFill>
                  <a:srgbClr val="FEFEFA"/>
                </a:solidFill>
                <a:latin typeface="Calibri" panose="020F0502020204030204" pitchFamily="34" charset="0"/>
              </a:rPr>
              <a:t>	</a:t>
            </a:r>
            <a:endParaRPr lang="en-US" dirty="0"/>
          </a:p>
        </p:txBody>
      </p:sp>
      <p:pic>
        <p:nvPicPr>
          <p:cNvPr id="8" name="Picture 7" descr="A blue and gold logo&#10;&#10;Description automatically generated">
            <a:extLst>
              <a:ext uri="{FF2B5EF4-FFF2-40B4-BE49-F238E27FC236}">
                <a16:creationId xmlns:a16="http://schemas.microsoft.com/office/drawing/2014/main" id="{A331D425-ECB4-5C1E-3439-34897CAFA06E}"/>
              </a:ext>
            </a:extLst>
          </p:cNvPr>
          <p:cNvPicPr>
            <a:picLocks noChangeAspect="1"/>
          </p:cNvPicPr>
          <p:nvPr/>
        </p:nvPicPr>
        <p:blipFill>
          <a:blip r:embed="rId3">
            <a:alphaModFix amt="50000"/>
            <a:lum bright="70000" contrast="-70000"/>
            <a:extLst>
              <a:ext uri="{28A0092B-C50C-407E-A947-70E740481C1C}">
                <a14:useLocalDpi xmlns:a14="http://schemas.microsoft.com/office/drawing/2010/main" val="0"/>
              </a:ext>
            </a:extLst>
          </a:blip>
          <a:stretch>
            <a:fillRect/>
          </a:stretch>
        </p:blipFill>
        <p:spPr>
          <a:xfrm>
            <a:off x="10201274" y="5344440"/>
            <a:ext cx="1901781" cy="1502642"/>
          </a:xfrm>
          <a:prstGeom prst="rect">
            <a:avLst/>
          </a:prstGeom>
        </p:spPr>
      </p:pic>
    </p:spTree>
    <p:extLst>
      <p:ext uri="{BB962C8B-B14F-4D97-AF65-F5344CB8AC3E}">
        <p14:creationId xmlns:p14="http://schemas.microsoft.com/office/powerpoint/2010/main" val="4253821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C1905-05D1-F4DB-44D4-B8968D9ED96B}"/>
              </a:ext>
            </a:extLst>
          </p:cNvPr>
          <p:cNvSpPr>
            <a:spLocks noGrp="1"/>
          </p:cNvSpPr>
          <p:nvPr>
            <p:ph type="title"/>
          </p:nvPr>
        </p:nvSpPr>
        <p:spPr>
          <a:xfrm>
            <a:off x="933450" y="-135893"/>
            <a:ext cx="10515600" cy="1325563"/>
          </a:xfrm>
        </p:spPr>
        <p:txBody>
          <a:bodyPr/>
          <a:lstStyle/>
          <a:p>
            <a:pPr algn="ctr"/>
            <a:r>
              <a:rPr lang="en-US" sz="4400" dirty="0">
                <a:solidFill>
                  <a:srgbClr val="A09064"/>
                </a:solidFill>
                <a:effectLst/>
                <a:latin typeface="Aharoni" panose="02010803020104030203" pitchFamily="2" charset="-79"/>
                <a:ea typeface="Calibri" panose="020F0502020204030204" pitchFamily="34" charset="0"/>
                <a:cs typeface="Aharoni" panose="02010803020104030203" pitchFamily="2" charset="-79"/>
              </a:rPr>
              <a:t>Challenges and Opportunities</a:t>
            </a:r>
            <a:endParaRPr lang="en-US" dirty="0">
              <a:solidFill>
                <a:srgbClr val="A09064"/>
              </a:solidFill>
            </a:endParaRPr>
          </a:p>
        </p:txBody>
      </p:sp>
      <p:sp>
        <p:nvSpPr>
          <p:cNvPr id="4" name="Content Placeholder 3">
            <a:extLst>
              <a:ext uri="{FF2B5EF4-FFF2-40B4-BE49-F238E27FC236}">
                <a16:creationId xmlns:a16="http://schemas.microsoft.com/office/drawing/2014/main" id="{ACEC0C4D-E673-CFB5-DEA8-0333DFA0F599}"/>
              </a:ext>
            </a:extLst>
          </p:cNvPr>
          <p:cNvSpPr>
            <a:spLocks noGrp="1"/>
          </p:cNvSpPr>
          <p:nvPr>
            <p:ph sz="half" idx="2"/>
          </p:nvPr>
        </p:nvSpPr>
        <p:spPr>
          <a:xfrm>
            <a:off x="5229225" y="1116741"/>
            <a:ext cx="6297628" cy="4283934"/>
          </a:xfrm>
        </p:spPr>
        <p:txBody>
          <a:bodyPr>
            <a:normAutofit/>
          </a:bodyPr>
          <a:lstStyle/>
          <a:p>
            <a:r>
              <a:rPr lang="en-US" sz="2400" dirty="0">
                <a:solidFill>
                  <a:srgbClr val="FEFEFA"/>
                </a:solidFill>
                <a:latin typeface="Calibri" panose="020F0502020204030204" pitchFamily="34" charset="0"/>
                <a:ea typeface="Calibri" panose="020F0502020204030204" pitchFamily="34" charset="0"/>
              </a:rPr>
              <a:t>There is a chance to create more and better partnerships </a:t>
            </a:r>
          </a:p>
          <a:p>
            <a:pPr lvl="1"/>
            <a:r>
              <a:rPr lang="en-US" sz="2000" dirty="0">
                <a:solidFill>
                  <a:srgbClr val="FEFEFA"/>
                </a:solidFill>
                <a:latin typeface="Calibri" panose="020F0502020204030204" pitchFamily="34" charset="0"/>
                <a:ea typeface="Calibri" panose="020F0502020204030204" pitchFamily="34" charset="0"/>
              </a:rPr>
              <a:t>Allows agencies to refer for supplemental services without taking on the expense of additional programs</a:t>
            </a:r>
          </a:p>
          <a:p>
            <a:pPr lvl="1"/>
            <a:r>
              <a:rPr lang="en-US" sz="2000" dirty="0">
                <a:solidFill>
                  <a:srgbClr val="FEFEFA"/>
                </a:solidFill>
              </a:rPr>
              <a:t>Recovery support services providers should integrate ASAM-recommended services into their program</a:t>
            </a:r>
          </a:p>
          <a:p>
            <a:pPr lvl="1"/>
            <a:r>
              <a:rPr lang="en-US" sz="2000" dirty="0">
                <a:solidFill>
                  <a:srgbClr val="FEFEFA"/>
                </a:solidFill>
              </a:rPr>
              <a:t>This collaboration ensures a holistic approach to recovery, addressing both mental health and substance use needs – staffing and sharing of pertinent information</a:t>
            </a:r>
            <a:endParaRPr lang="en-US" dirty="0">
              <a:solidFill>
                <a:srgbClr val="FEFEFA"/>
              </a:solidFill>
            </a:endParaRPr>
          </a:p>
        </p:txBody>
      </p:sp>
      <p:sp>
        <p:nvSpPr>
          <p:cNvPr id="3" name="Content Placeholder 2">
            <a:extLst>
              <a:ext uri="{FF2B5EF4-FFF2-40B4-BE49-F238E27FC236}">
                <a16:creationId xmlns:a16="http://schemas.microsoft.com/office/drawing/2014/main" id="{669BA972-DA9A-A217-A04F-FB96BCFAC81C}"/>
              </a:ext>
            </a:extLst>
          </p:cNvPr>
          <p:cNvSpPr>
            <a:spLocks noGrp="1"/>
          </p:cNvSpPr>
          <p:nvPr>
            <p:ph sz="half" idx="1"/>
          </p:nvPr>
        </p:nvSpPr>
        <p:spPr>
          <a:xfrm>
            <a:off x="203554" y="1104989"/>
            <a:ext cx="5181600" cy="3896133"/>
          </a:xfrm>
        </p:spPr>
        <p:txBody>
          <a:bodyPr>
            <a:normAutofit/>
          </a:bodyPr>
          <a:lstStyle/>
          <a:p>
            <a:r>
              <a:rPr lang="en-US" sz="2400" dirty="0">
                <a:solidFill>
                  <a:srgbClr val="FEFEFA"/>
                </a:solidFill>
              </a:rPr>
              <a:t>Treatment Agencies unaware of RSS providers and services offered</a:t>
            </a:r>
          </a:p>
          <a:p>
            <a:r>
              <a:rPr lang="en-US" sz="2400" dirty="0">
                <a:solidFill>
                  <a:srgbClr val="FEFEFA"/>
                </a:solidFill>
              </a:rPr>
              <a:t>Clients hesitant to engage due to  duplication of services </a:t>
            </a:r>
          </a:p>
          <a:p>
            <a:r>
              <a:rPr lang="en-US" sz="2400" dirty="0">
                <a:solidFill>
                  <a:srgbClr val="FEFEFA"/>
                </a:solidFill>
              </a:rPr>
              <a:t>Financial and staffing challenges may seem to leave little time for partnership</a:t>
            </a:r>
          </a:p>
          <a:p>
            <a:endParaRPr lang="en-US" dirty="0">
              <a:solidFill>
                <a:srgbClr val="FEFEFA"/>
              </a:solidFill>
            </a:endParaRPr>
          </a:p>
        </p:txBody>
      </p:sp>
      <p:pic>
        <p:nvPicPr>
          <p:cNvPr id="5" name="Picture 4" descr="A blue and gold logo&#10;&#10;Description automatically generated">
            <a:extLst>
              <a:ext uri="{FF2B5EF4-FFF2-40B4-BE49-F238E27FC236}">
                <a16:creationId xmlns:a16="http://schemas.microsoft.com/office/drawing/2014/main" id="{DB8BC11F-8784-E9B2-8BE0-A047D2DA0841}"/>
              </a:ext>
            </a:extLst>
          </p:cNvPr>
          <p:cNvPicPr>
            <a:picLocks noChangeAspect="1"/>
          </p:cNvPicPr>
          <p:nvPr/>
        </p:nvPicPr>
        <p:blipFill>
          <a:blip r:embed="rId2">
            <a:alphaModFix amt="50000"/>
            <a:lum bright="70000" contrast="-70000"/>
            <a:extLst>
              <a:ext uri="{28A0092B-C50C-407E-A947-70E740481C1C}">
                <a14:useLocalDpi xmlns:a14="http://schemas.microsoft.com/office/drawing/2010/main" val="0"/>
              </a:ext>
            </a:extLst>
          </a:blip>
          <a:stretch>
            <a:fillRect/>
          </a:stretch>
        </p:blipFill>
        <p:spPr>
          <a:xfrm>
            <a:off x="9695734" y="4892759"/>
            <a:ext cx="2292712" cy="1811525"/>
          </a:xfrm>
          <a:prstGeom prst="rect">
            <a:avLst/>
          </a:prstGeom>
        </p:spPr>
      </p:pic>
    </p:spTree>
    <p:extLst>
      <p:ext uri="{BB962C8B-B14F-4D97-AF65-F5344CB8AC3E}">
        <p14:creationId xmlns:p14="http://schemas.microsoft.com/office/powerpoint/2010/main" val="2006450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819D763-4526-2AB5-3776-1C28E810A47C}"/>
              </a:ext>
            </a:extLst>
          </p:cNvPr>
          <p:cNvSpPr txBox="1">
            <a:spLocks/>
          </p:cNvSpPr>
          <p:nvPr/>
        </p:nvSpPr>
        <p:spPr>
          <a:xfrm>
            <a:off x="1879459" y="83786"/>
            <a:ext cx="7990489"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u="sng" dirty="0">
                <a:solidFill>
                  <a:srgbClr val="A09064"/>
                </a:solidFill>
                <a:latin typeface="Aharoni" panose="02010803020104030203" pitchFamily="2" charset="-79"/>
                <a:cs typeface="Aharoni" panose="02010803020104030203" pitchFamily="2" charset="-79"/>
              </a:rPr>
              <a:t>Treatment and Recovery</a:t>
            </a:r>
          </a:p>
        </p:txBody>
      </p:sp>
      <p:sp>
        <p:nvSpPr>
          <p:cNvPr id="6" name="Rectangle 1">
            <a:extLst>
              <a:ext uri="{FF2B5EF4-FFF2-40B4-BE49-F238E27FC236}">
                <a16:creationId xmlns:a16="http://schemas.microsoft.com/office/drawing/2014/main" id="{5832FEE5-27A2-DBCF-05FB-E6FE4D1EAB26}"/>
              </a:ext>
            </a:extLst>
          </p:cNvPr>
          <p:cNvSpPr>
            <a:spLocks noChangeArrowheads="1"/>
          </p:cNvSpPr>
          <p:nvPr/>
        </p:nvSpPr>
        <p:spPr bwMode="auto">
          <a:xfrm>
            <a:off x="497839" y="775197"/>
            <a:ext cx="10210799"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chemeClr val="bg1"/>
                </a:solidFill>
                <a:effectLst/>
                <a:ea typeface="Times New Roman" panose="02020603050405020304" pitchFamily="18" charset="0"/>
                <a:cs typeface="Tahoma" panose="020B0604030504040204" pitchFamily="34" charset="0"/>
              </a:rPr>
              <a:t>In the field of Substance Use Disorder (SUD), the terms "treatment" and "recovery" refer to different stages in the process of addressing and managing the disorder</a:t>
            </a:r>
          </a:p>
        </p:txBody>
      </p:sp>
      <p:sp>
        <p:nvSpPr>
          <p:cNvPr id="9" name="Content Placeholder 2">
            <a:extLst>
              <a:ext uri="{FF2B5EF4-FFF2-40B4-BE49-F238E27FC236}">
                <a16:creationId xmlns:a16="http://schemas.microsoft.com/office/drawing/2014/main" id="{8142D814-DE3D-095A-237F-E0E256777C3D}"/>
              </a:ext>
            </a:extLst>
          </p:cNvPr>
          <p:cNvSpPr txBox="1">
            <a:spLocks/>
          </p:cNvSpPr>
          <p:nvPr/>
        </p:nvSpPr>
        <p:spPr>
          <a:xfrm>
            <a:off x="150335" y="1738169"/>
            <a:ext cx="5584984" cy="293543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rgbClr val="FEFEFD"/>
                </a:solidFill>
              </a:rPr>
              <a:t>Treatment</a:t>
            </a:r>
            <a:r>
              <a:rPr lang="en-US" dirty="0">
                <a:solidFill>
                  <a:srgbClr val="FEFEFA"/>
                </a:solidFill>
              </a:rPr>
              <a:t> </a:t>
            </a:r>
            <a:r>
              <a:rPr lang="en-US" sz="2200" dirty="0">
                <a:solidFill>
                  <a:srgbClr val="FEFEFA"/>
                </a:solidFill>
              </a:rPr>
              <a:t>involves the initial phase of addressing the substance use disorder. It usually includes interventions such as detoxification, counseling, medication-assisted therapy, and support groups. The goal of treatment is to help individuals stop using substances and to manage the medical and psychological issues related to their substance use. Treatment can be provided in various settings, including inpatient, outpatient, and residential facilities, and is often guided by healthcare professionals specializing in addiction medicine.</a:t>
            </a:r>
          </a:p>
        </p:txBody>
      </p:sp>
      <p:pic>
        <p:nvPicPr>
          <p:cNvPr id="16" name="Picture 15" descr="A person lying on a bed with a nurse standing next to her&#10;&#10;Description automatically generated">
            <a:extLst>
              <a:ext uri="{FF2B5EF4-FFF2-40B4-BE49-F238E27FC236}">
                <a16:creationId xmlns:a16="http://schemas.microsoft.com/office/drawing/2014/main" id="{1B136185-AC4A-BEE8-9E19-3BED6576C1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5319" y="1933447"/>
            <a:ext cx="6117353" cy="4078235"/>
          </a:xfrm>
          <a:prstGeom prst="rect">
            <a:avLst/>
          </a:prstGeom>
        </p:spPr>
      </p:pic>
    </p:spTree>
    <p:extLst>
      <p:ext uri="{BB962C8B-B14F-4D97-AF65-F5344CB8AC3E}">
        <p14:creationId xmlns:p14="http://schemas.microsoft.com/office/powerpoint/2010/main" val="2901526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F5A5B08-9435-9CE5-9538-A35F1C877567}"/>
              </a:ext>
            </a:extLst>
          </p:cNvPr>
          <p:cNvSpPr txBox="1"/>
          <p:nvPr/>
        </p:nvSpPr>
        <p:spPr>
          <a:xfrm>
            <a:off x="1574799" y="5271507"/>
            <a:ext cx="7990489" cy="1446550"/>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2200" dirty="0">
                <a:solidFill>
                  <a:schemeClr val="bg1"/>
                </a:solidFill>
              </a:rPr>
              <a:t>T</a:t>
            </a:r>
            <a:r>
              <a:rPr kumimoji="0" lang="en-US" altLang="en-US" sz="2200" b="0" i="0" u="none" strike="noStrike" cap="none" normalizeH="0" baseline="0" dirty="0">
                <a:ln>
                  <a:noFill/>
                </a:ln>
                <a:solidFill>
                  <a:schemeClr val="bg1"/>
                </a:solidFill>
                <a:effectLst/>
              </a:rPr>
              <a:t>reatment is a more acute phase focusing on cessation of substance use and addressing immediate health concerns, whereas recovery is a long-term, ongoing process that encompasses holistic well-being and personal development beyond just substance use.</a:t>
            </a:r>
          </a:p>
        </p:txBody>
      </p:sp>
      <p:sp>
        <p:nvSpPr>
          <p:cNvPr id="4" name="Title 1">
            <a:extLst>
              <a:ext uri="{FF2B5EF4-FFF2-40B4-BE49-F238E27FC236}">
                <a16:creationId xmlns:a16="http://schemas.microsoft.com/office/drawing/2014/main" id="{1270ADEB-10CB-DF36-4815-A0F171097C2A}"/>
              </a:ext>
            </a:extLst>
          </p:cNvPr>
          <p:cNvSpPr txBox="1">
            <a:spLocks/>
          </p:cNvSpPr>
          <p:nvPr/>
        </p:nvSpPr>
        <p:spPr>
          <a:xfrm>
            <a:off x="1879459" y="83786"/>
            <a:ext cx="7990489"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u="sng" dirty="0">
                <a:solidFill>
                  <a:srgbClr val="A09064"/>
                </a:solidFill>
                <a:latin typeface="Aharoni" panose="02010803020104030203" pitchFamily="2" charset="-79"/>
                <a:cs typeface="Aharoni" panose="02010803020104030203" pitchFamily="2" charset="-79"/>
              </a:rPr>
              <a:t>Treatment and Recovery</a:t>
            </a:r>
          </a:p>
        </p:txBody>
      </p:sp>
      <p:sp>
        <p:nvSpPr>
          <p:cNvPr id="5" name="Content Placeholder 2">
            <a:extLst>
              <a:ext uri="{FF2B5EF4-FFF2-40B4-BE49-F238E27FC236}">
                <a16:creationId xmlns:a16="http://schemas.microsoft.com/office/drawing/2014/main" id="{9A7D9977-955A-8A21-C6B8-70165DD133FC}"/>
              </a:ext>
            </a:extLst>
          </p:cNvPr>
          <p:cNvSpPr txBox="1">
            <a:spLocks/>
          </p:cNvSpPr>
          <p:nvPr/>
        </p:nvSpPr>
        <p:spPr>
          <a:xfrm>
            <a:off x="6096000" y="986328"/>
            <a:ext cx="5584984" cy="293543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rgbClr val="FEFEFD"/>
                </a:solidFill>
                <a:effectLst/>
                <a:ea typeface="Times New Roman" panose="02020603050405020304" pitchFamily="18" charset="0"/>
                <a:cs typeface="Aptos" panose="020B0004020202020204" pitchFamily="34" charset="0"/>
              </a:rPr>
              <a:t>Recovery, </a:t>
            </a:r>
            <a:r>
              <a:rPr lang="en-US" sz="2200" dirty="0">
                <a:solidFill>
                  <a:srgbClr val="FEFEFD"/>
                </a:solidFill>
                <a:effectLst/>
                <a:ea typeface="Times New Roman" panose="02020603050405020304" pitchFamily="18" charset="0"/>
                <a:cs typeface="Aptos" panose="020B0004020202020204" pitchFamily="34" charset="0"/>
              </a:rPr>
              <a:t>on the other hand, refers to the lifelong process of maintaining abstinence from substance use while improving one's health, wellness, and quality of life. Recovery goes beyond the cessation of substance use and includes personal growth, rebuilding relationships, and integrating into society as a contributing member. Recovery is a personal and dynamic journey that involves developing new coping strategies, creating a supportive social network, and often participating in community or peer support groups like 12-step programs.</a:t>
            </a:r>
            <a:endParaRPr lang="en-US" sz="2200" dirty="0">
              <a:solidFill>
                <a:srgbClr val="FEFEFD"/>
              </a:solidFill>
            </a:endParaRPr>
          </a:p>
        </p:txBody>
      </p:sp>
      <p:pic>
        <p:nvPicPr>
          <p:cNvPr id="6" name="Picture 5" descr="A blue and gold logo&#10;&#10;Description automatically generated">
            <a:extLst>
              <a:ext uri="{FF2B5EF4-FFF2-40B4-BE49-F238E27FC236}">
                <a16:creationId xmlns:a16="http://schemas.microsoft.com/office/drawing/2014/main" id="{2AEED299-A8C0-C6D9-4217-C7D78A2E9EFD}"/>
              </a:ext>
            </a:extLst>
          </p:cNvPr>
          <p:cNvPicPr>
            <a:picLocks noChangeAspect="1"/>
          </p:cNvPicPr>
          <p:nvPr/>
        </p:nvPicPr>
        <p:blipFill>
          <a:blip r:embed="rId2">
            <a:alphaModFix amt="50000"/>
            <a:lum bright="70000" contrast="-70000"/>
            <a:extLst>
              <a:ext uri="{28A0092B-C50C-407E-A947-70E740481C1C}">
                <a14:useLocalDpi xmlns:a14="http://schemas.microsoft.com/office/drawing/2010/main" val="0"/>
              </a:ext>
            </a:extLst>
          </a:blip>
          <a:stretch>
            <a:fillRect/>
          </a:stretch>
        </p:blipFill>
        <p:spPr>
          <a:xfrm>
            <a:off x="9565288" y="4619437"/>
            <a:ext cx="2552700" cy="2016948"/>
          </a:xfrm>
          <a:prstGeom prst="rect">
            <a:avLst/>
          </a:prstGeom>
        </p:spPr>
      </p:pic>
      <p:pic>
        <p:nvPicPr>
          <p:cNvPr id="11" name="Picture 10" descr="A group of people sitting in chairs&#10;&#10;Description automatically generated">
            <a:extLst>
              <a:ext uri="{FF2B5EF4-FFF2-40B4-BE49-F238E27FC236}">
                <a16:creationId xmlns:a16="http://schemas.microsoft.com/office/drawing/2014/main" id="{82BF1DEE-035A-965F-A45A-1401B8ECBB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898" y="1170541"/>
            <a:ext cx="5400805" cy="3598286"/>
          </a:xfrm>
          <a:prstGeom prst="rect">
            <a:avLst/>
          </a:prstGeom>
        </p:spPr>
      </p:pic>
    </p:spTree>
    <p:extLst>
      <p:ext uri="{BB962C8B-B14F-4D97-AF65-F5344CB8AC3E}">
        <p14:creationId xmlns:p14="http://schemas.microsoft.com/office/powerpoint/2010/main" val="2598194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ealthcare worker speaking with patient">
            <a:extLst>
              <a:ext uri="{FF2B5EF4-FFF2-40B4-BE49-F238E27FC236}">
                <a16:creationId xmlns:a16="http://schemas.microsoft.com/office/drawing/2014/main" id="{6C1468E2-F941-39F3-C3E2-3D26F863F5C2}"/>
              </a:ext>
            </a:extLst>
          </p:cNvPr>
          <p:cNvPicPr>
            <a:picLocks noChangeAspect="1"/>
          </p:cNvPicPr>
          <p:nvPr/>
        </p:nvPicPr>
        <p:blipFill rotWithShape="1">
          <a:blip r:embed="rId2">
            <a:extLst>
              <a:ext uri="{28A0092B-C50C-407E-A947-70E740481C1C}">
                <a14:useLocalDpi xmlns:a14="http://schemas.microsoft.com/office/drawing/2010/main" val="0"/>
              </a:ext>
            </a:extLst>
          </a:blip>
          <a:srcRect l="10259" r="6885"/>
          <a:stretch/>
        </p:blipFill>
        <p:spPr>
          <a:xfrm>
            <a:off x="261329" y="1979821"/>
            <a:ext cx="3236260" cy="2683422"/>
          </a:xfrm>
          <a:prstGeom prst="rect">
            <a:avLst/>
          </a:prstGeom>
          <a:effectLst>
            <a:softEdge rad="50800"/>
          </a:effectLst>
        </p:spPr>
      </p:pic>
      <p:sp>
        <p:nvSpPr>
          <p:cNvPr id="2" name="Title 1">
            <a:extLst>
              <a:ext uri="{FF2B5EF4-FFF2-40B4-BE49-F238E27FC236}">
                <a16:creationId xmlns:a16="http://schemas.microsoft.com/office/drawing/2014/main" id="{4F6E0CE3-F3DE-81AA-E5FD-575A4945B108}"/>
              </a:ext>
            </a:extLst>
          </p:cNvPr>
          <p:cNvSpPr>
            <a:spLocks noGrp="1"/>
          </p:cNvSpPr>
          <p:nvPr>
            <p:ph type="title"/>
          </p:nvPr>
        </p:nvSpPr>
        <p:spPr>
          <a:xfrm>
            <a:off x="1879459" y="83786"/>
            <a:ext cx="7990489" cy="1325563"/>
          </a:xfrm>
        </p:spPr>
        <p:txBody>
          <a:bodyPr/>
          <a:lstStyle/>
          <a:p>
            <a:r>
              <a:rPr lang="en-US" b="1" dirty="0">
                <a:solidFill>
                  <a:srgbClr val="A09064"/>
                </a:solidFill>
                <a:latin typeface="Aharoni" panose="02010803020104030203" pitchFamily="2" charset="-79"/>
                <a:cs typeface="Aharoni" panose="02010803020104030203" pitchFamily="2" charset="-79"/>
              </a:rPr>
              <a:t>Collaboration and Overlap</a:t>
            </a:r>
          </a:p>
        </p:txBody>
      </p:sp>
      <p:sp>
        <p:nvSpPr>
          <p:cNvPr id="3" name="Content Placeholder 2">
            <a:extLst>
              <a:ext uri="{FF2B5EF4-FFF2-40B4-BE49-F238E27FC236}">
                <a16:creationId xmlns:a16="http://schemas.microsoft.com/office/drawing/2014/main" id="{7DDDE8CC-C5AF-EC79-87E9-6CA5A266FBFC}"/>
              </a:ext>
            </a:extLst>
          </p:cNvPr>
          <p:cNvSpPr>
            <a:spLocks noGrp="1"/>
          </p:cNvSpPr>
          <p:nvPr>
            <p:ph idx="1"/>
          </p:nvPr>
        </p:nvSpPr>
        <p:spPr>
          <a:xfrm>
            <a:off x="255873" y="1287780"/>
            <a:ext cx="11674798" cy="5075067"/>
          </a:xfrm>
        </p:spPr>
        <p:txBody>
          <a:bodyPr>
            <a:normAutofit fontScale="70000" lnSpcReduction="20000"/>
          </a:bodyPr>
          <a:lstStyle/>
          <a:p>
            <a:pPr marL="0" indent="0" algn="ctr">
              <a:buNone/>
            </a:pPr>
            <a:r>
              <a:rPr lang="en-US" dirty="0">
                <a:solidFill>
                  <a:srgbClr val="FEFEFA"/>
                </a:solidFill>
              </a:rPr>
              <a:t>Recovery support and treatment providers should collaborate effectively:</a:t>
            </a:r>
          </a:p>
          <a:p>
            <a:endParaRPr lang="en-US" sz="1500" dirty="0">
              <a:solidFill>
                <a:srgbClr val="FEFEFA"/>
              </a:solidFill>
            </a:endParaRPr>
          </a:p>
          <a:p>
            <a:pPr lvl="7" algn="just"/>
            <a:r>
              <a:rPr lang="en-US" sz="2400" u="sng" dirty="0">
                <a:solidFill>
                  <a:srgbClr val="FEFEFA"/>
                </a:solidFill>
              </a:rPr>
              <a:t>Complementary Roles: </a:t>
            </a:r>
            <a:r>
              <a:rPr lang="en-US" sz="2400" dirty="0">
                <a:solidFill>
                  <a:srgbClr val="FEFEFA"/>
                </a:solidFill>
              </a:rPr>
              <a:t>Treatment providers refer clients to RSS providers to continue their recovery journey in a supportive environment. Recovery support service providers refer clients to treatment providers to continue their recovery journey in the context of a comprehensive model of care</a:t>
            </a:r>
          </a:p>
          <a:p>
            <a:pPr lvl="7" algn="just"/>
            <a:endParaRPr lang="en-US" sz="2400" u="sng" dirty="0">
              <a:solidFill>
                <a:srgbClr val="FEFEFA"/>
              </a:solidFill>
            </a:endParaRPr>
          </a:p>
          <a:p>
            <a:pPr lvl="7" algn="just"/>
            <a:r>
              <a:rPr lang="en-US" sz="2400" u="sng" dirty="0">
                <a:solidFill>
                  <a:srgbClr val="FEFEFA"/>
                </a:solidFill>
              </a:rPr>
              <a:t>Continuity of Care</a:t>
            </a:r>
            <a:r>
              <a:rPr lang="en-US" sz="2400" dirty="0">
                <a:solidFill>
                  <a:srgbClr val="FEFEFA"/>
                </a:solidFill>
              </a:rPr>
              <a:t>: After completing a formal treatment program, recover support providers maintain and improve upon the work and progress made during treatment</a:t>
            </a:r>
          </a:p>
          <a:p>
            <a:pPr lvl="7" algn="just"/>
            <a:endParaRPr lang="en-US" sz="2400" u="sng" dirty="0">
              <a:solidFill>
                <a:srgbClr val="FEFEFA"/>
              </a:solidFill>
            </a:endParaRPr>
          </a:p>
          <a:p>
            <a:pPr lvl="7" algn="just"/>
            <a:r>
              <a:rPr lang="en-US" sz="2400" u="sng" dirty="0">
                <a:solidFill>
                  <a:srgbClr val="FEFEFA"/>
                </a:solidFill>
              </a:rPr>
              <a:t>Shared Goals</a:t>
            </a:r>
            <a:r>
              <a:rPr lang="en-US" sz="2400" dirty="0">
                <a:solidFill>
                  <a:srgbClr val="FEFEFA"/>
                </a:solidFill>
              </a:rPr>
              <a:t>: Collaboration ensures a holistic approach to recovery, addressing unique needs of each individual’s physical, mental, and social health</a:t>
            </a:r>
            <a:endParaRPr lang="en-US" sz="2400" u="sng" dirty="0">
              <a:solidFill>
                <a:srgbClr val="FEFEFA"/>
              </a:solidFill>
            </a:endParaRPr>
          </a:p>
          <a:p>
            <a:pPr lvl="7" algn="just"/>
            <a:endParaRPr lang="en-US" sz="2400" u="sng" dirty="0">
              <a:solidFill>
                <a:srgbClr val="FEFEFA"/>
              </a:solidFill>
            </a:endParaRPr>
          </a:p>
          <a:p>
            <a:pPr lvl="7" algn="just"/>
            <a:r>
              <a:rPr lang="en-US" sz="2400" u="sng" dirty="0">
                <a:solidFill>
                  <a:srgbClr val="FEFEFA"/>
                </a:solidFill>
              </a:rPr>
              <a:t>Community-Based Support</a:t>
            </a:r>
            <a:r>
              <a:rPr lang="en-US" sz="2400" dirty="0">
                <a:solidFill>
                  <a:srgbClr val="FEFEFA"/>
                </a:solidFill>
              </a:rPr>
              <a:t>: Recovery support providers often help individuals connect with community resources, support groups, and activities that reinforce their recovery journey</a:t>
            </a:r>
          </a:p>
          <a:p>
            <a:pPr lvl="7" algn="just"/>
            <a:endParaRPr lang="en-US" sz="2400" u="sng" dirty="0">
              <a:solidFill>
                <a:srgbClr val="FEFEFA"/>
              </a:solidFill>
            </a:endParaRPr>
          </a:p>
          <a:p>
            <a:pPr lvl="7" algn="just"/>
            <a:r>
              <a:rPr lang="en-US" sz="2400" u="sng" dirty="0">
                <a:solidFill>
                  <a:srgbClr val="FEFEFA"/>
                </a:solidFill>
              </a:rPr>
              <a:t>Holistic Approach</a:t>
            </a:r>
            <a:r>
              <a:rPr lang="en-US" sz="2400" dirty="0">
                <a:solidFill>
                  <a:srgbClr val="FEFEFA"/>
                </a:solidFill>
              </a:rPr>
              <a:t>: By working together, these providers address not just the primary diagnosis itself, but also underlying issues such as substance use or mental health disorders, trauma, and social challenges that contribute to substance use</a:t>
            </a:r>
          </a:p>
        </p:txBody>
      </p:sp>
    </p:spTree>
    <p:extLst>
      <p:ext uri="{BB962C8B-B14F-4D97-AF65-F5344CB8AC3E}">
        <p14:creationId xmlns:p14="http://schemas.microsoft.com/office/powerpoint/2010/main" val="445584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81E85-242F-846F-9314-5F49FCD82D79}"/>
              </a:ext>
            </a:extLst>
          </p:cNvPr>
          <p:cNvSpPr>
            <a:spLocks noGrp="1"/>
          </p:cNvSpPr>
          <p:nvPr>
            <p:ph type="title"/>
          </p:nvPr>
        </p:nvSpPr>
        <p:spPr>
          <a:xfrm>
            <a:off x="612617" y="83452"/>
            <a:ext cx="10515600" cy="1325563"/>
          </a:xfrm>
        </p:spPr>
        <p:txBody>
          <a:bodyPr>
            <a:normAutofit/>
          </a:bodyPr>
          <a:lstStyle/>
          <a:p>
            <a:pPr algn="ctr"/>
            <a:r>
              <a:rPr lang="en-US" dirty="0">
                <a:solidFill>
                  <a:srgbClr val="A09064"/>
                </a:solidFill>
                <a:effectLst/>
                <a:latin typeface="Aharoni" panose="02010803020104030203" pitchFamily="2" charset="-79"/>
                <a:ea typeface="Calibri" panose="020F0502020204030204" pitchFamily="34" charset="0"/>
                <a:cs typeface="Aharoni" panose="02010803020104030203" pitchFamily="2" charset="-79"/>
              </a:rPr>
              <a:t>Call to Action</a:t>
            </a:r>
            <a:endParaRPr lang="en-US" dirty="0">
              <a:solidFill>
                <a:srgbClr val="A09064"/>
              </a:solidFill>
              <a:latin typeface="Aharoni" panose="02010803020104030203" pitchFamily="2" charset="-79"/>
              <a:cs typeface="Aharoni" panose="02010803020104030203" pitchFamily="2" charset="-79"/>
            </a:endParaRPr>
          </a:p>
        </p:txBody>
      </p:sp>
      <p:sp>
        <p:nvSpPr>
          <p:cNvPr id="3" name="Content Placeholder 2">
            <a:extLst>
              <a:ext uri="{FF2B5EF4-FFF2-40B4-BE49-F238E27FC236}">
                <a16:creationId xmlns:a16="http://schemas.microsoft.com/office/drawing/2014/main" id="{B409307F-DFEA-6EFA-ADE1-6BD3AA30BD2A}"/>
              </a:ext>
            </a:extLst>
          </p:cNvPr>
          <p:cNvSpPr>
            <a:spLocks noGrp="1"/>
          </p:cNvSpPr>
          <p:nvPr>
            <p:ph sz="half" idx="1"/>
          </p:nvPr>
        </p:nvSpPr>
        <p:spPr>
          <a:xfrm>
            <a:off x="206216" y="1209849"/>
            <a:ext cx="5004369" cy="2347911"/>
          </a:xfrm>
        </p:spPr>
        <p:txBody>
          <a:bodyPr>
            <a:normAutofit fontScale="92500" lnSpcReduction="10000"/>
          </a:bodyPr>
          <a:lstStyle/>
          <a:p>
            <a:pPr marL="0" indent="0" algn="just">
              <a:buNone/>
            </a:pPr>
            <a:r>
              <a:rPr lang="en-US" sz="2400" dirty="0">
                <a:solidFill>
                  <a:srgbClr val="FEFEFA"/>
                </a:solidFill>
              </a:rPr>
              <a:t>When an individual with a Mental Health and or Substance Use Disorder has access to recovery support services, they are more likely to develop healthy social, personal, and family functioning. This support paired with treatment providers, provides an individuals best opportunity for long-term, stable, recovery.</a:t>
            </a:r>
          </a:p>
        </p:txBody>
      </p:sp>
      <p:sp>
        <p:nvSpPr>
          <p:cNvPr id="4" name="Content Placeholder 3">
            <a:extLst>
              <a:ext uri="{FF2B5EF4-FFF2-40B4-BE49-F238E27FC236}">
                <a16:creationId xmlns:a16="http://schemas.microsoft.com/office/drawing/2014/main" id="{C7B5A324-A96F-7CF9-0AA1-267B60C0D35F}"/>
              </a:ext>
            </a:extLst>
          </p:cNvPr>
          <p:cNvSpPr>
            <a:spLocks noGrp="1"/>
          </p:cNvSpPr>
          <p:nvPr>
            <p:ph sz="half" idx="2"/>
          </p:nvPr>
        </p:nvSpPr>
        <p:spPr>
          <a:xfrm>
            <a:off x="5842000" y="1209849"/>
            <a:ext cx="5308630" cy="5042184"/>
          </a:xfrm>
        </p:spPr>
        <p:txBody>
          <a:bodyPr>
            <a:normAutofit fontScale="92500" lnSpcReduction="10000"/>
          </a:bodyPr>
          <a:lstStyle/>
          <a:p>
            <a:pPr marL="0" indent="0" algn="just">
              <a:buNone/>
            </a:pPr>
            <a:r>
              <a:rPr lang="en-US" sz="2400" dirty="0">
                <a:solidFill>
                  <a:schemeClr val="bg1"/>
                </a:solidFill>
              </a:rPr>
              <a:t>Treatment providers and recovery support providers can and must strengthen the network of providers to better serve individuals with Mental Health and or Substance Use Disorders.</a:t>
            </a:r>
          </a:p>
          <a:p>
            <a:pPr algn="just"/>
            <a:r>
              <a:rPr lang="en-US" sz="2400" dirty="0">
                <a:solidFill>
                  <a:schemeClr val="bg1"/>
                </a:solidFill>
              </a:rPr>
              <a:t>Referrals for additional and complimentary services</a:t>
            </a:r>
          </a:p>
          <a:p>
            <a:pPr algn="just"/>
            <a:r>
              <a:rPr lang="en-US" sz="2400" dirty="0">
                <a:solidFill>
                  <a:schemeClr val="bg1"/>
                </a:solidFill>
              </a:rPr>
              <a:t>Communication between agencies</a:t>
            </a:r>
          </a:p>
          <a:p>
            <a:pPr algn="just"/>
            <a:r>
              <a:rPr lang="en-US" sz="2400" dirty="0">
                <a:solidFill>
                  <a:schemeClr val="bg1"/>
                </a:solidFill>
              </a:rPr>
              <a:t>Sharing resources, information and best practices</a:t>
            </a:r>
          </a:p>
          <a:p>
            <a:pPr algn="just"/>
            <a:endParaRPr lang="en-US" sz="2400" dirty="0">
              <a:solidFill>
                <a:schemeClr val="bg1"/>
              </a:solidFill>
            </a:endParaRPr>
          </a:p>
        </p:txBody>
      </p:sp>
      <p:pic>
        <p:nvPicPr>
          <p:cNvPr id="8" name="Picture 7" descr="A group of women clapping&#10;&#10;Description automatically generated">
            <a:extLst>
              <a:ext uri="{FF2B5EF4-FFF2-40B4-BE49-F238E27FC236}">
                <a16:creationId xmlns:a16="http://schemas.microsoft.com/office/drawing/2014/main" id="{E6AA3862-F171-25B7-4C16-18F19313D4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675" y="3429000"/>
            <a:ext cx="4341229" cy="2895600"/>
          </a:xfrm>
          <a:prstGeom prst="rect">
            <a:avLst/>
          </a:prstGeom>
          <a:effectLst>
            <a:softEdge rad="50800"/>
          </a:effectLst>
        </p:spPr>
      </p:pic>
      <p:pic>
        <p:nvPicPr>
          <p:cNvPr id="5" name="Picture 4" descr="A blue and gold logo&#10;&#10;Description automatically generated">
            <a:extLst>
              <a:ext uri="{FF2B5EF4-FFF2-40B4-BE49-F238E27FC236}">
                <a16:creationId xmlns:a16="http://schemas.microsoft.com/office/drawing/2014/main" id="{48C9D493-AAFC-3355-A35C-4542EEA87394}"/>
              </a:ext>
            </a:extLst>
          </p:cNvPr>
          <p:cNvPicPr>
            <a:picLocks noChangeAspect="1"/>
          </p:cNvPicPr>
          <p:nvPr/>
        </p:nvPicPr>
        <p:blipFill>
          <a:blip r:embed="rId3">
            <a:alphaModFix amt="50000"/>
            <a:lum bright="70000" contrast="-70000"/>
            <a:extLst>
              <a:ext uri="{28A0092B-C50C-407E-A947-70E740481C1C}">
                <a14:useLocalDpi xmlns:a14="http://schemas.microsoft.com/office/drawing/2010/main" val="0"/>
              </a:ext>
            </a:extLst>
          </a:blip>
          <a:stretch>
            <a:fillRect/>
          </a:stretch>
        </p:blipFill>
        <p:spPr>
          <a:xfrm>
            <a:off x="9522672" y="4406077"/>
            <a:ext cx="2552700" cy="2016948"/>
          </a:xfrm>
          <a:prstGeom prst="rect">
            <a:avLst/>
          </a:prstGeom>
        </p:spPr>
      </p:pic>
    </p:spTree>
    <p:extLst>
      <p:ext uri="{BB962C8B-B14F-4D97-AF65-F5344CB8AC3E}">
        <p14:creationId xmlns:p14="http://schemas.microsoft.com/office/powerpoint/2010/main" val="2115264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ue and gold logo&#10;&#10;Description automatically generated">
            <a:extLst>
              <a:ext uri="{FF2B5EF4-FFF2-40B4-BE49-F238E27FC236}">
                <a16:creationId xmlns:a16="http://schemas.microsoft.com/office/drawing/2014/main" id="{411F3811-C8C1-14BA-43E7-7915BE8631A4}"/>
              </a:ext>
            </a:extLst>
          </p:cNvPr>
          <p:cNvPicPr>
            <a:picLocks noChangeAspect="1"/>
          </p:cNvPicPr>
          <p:nvPr/>
        </p:nvPicPr>
        <p:blipFill>
          <a:blip r:embed="rId2">
            <a:lum bright="70000" contrast="-70000"/>
            <a:alphaModFix/>
            <a:extLst>
              <a:ext uri="{28A0092B-C50C-407E-A947-70E740481C1C}">
                <a14:useLocalDpi xmlns:a14="http://schemas.microsoft.com/office/drawing/2010/main" val="0"/>
              </a:ext>
            </a:extLst>
          </a:blip>
          <a:stretch>
            <a:fillRect/>
          </a:stretch>
        </p:blipFill>
        <p:spPr>
          <a:xfrm>
            <a:off x="9167458" y="399103"/>
            <a:ext cx="2552700" cy="2016948"/>
          </a:xfrm>
          <a:prstGeom prst="rect">
            <a:avLst/>
          </a:prstGeom>
        </p:spPr>
      </p:pic>
      <p:sp>
        <p:nvSpPr>
          <p:cNvPr id="3" name="Title 1">
            <a:extLst>
              <a:ext uri="{FF2B5EF4-FFF2-40B4-BE49-F238E27FC236}">
                <a16:creationId xmlns:a16="http://schemas.microsoft.com/office/drawing/2014/main" id="{74030DA4-7D00-3524-178A-37E6F989560A}"/>
              </a:ext>
            </a:extLst>
          </p:cNvPr>
          <p:cNvSpPr txBox="1">
            <a:spLocks/>
          </p:cNvSpPr>
          <p:nvPr/>
        </p:nvSpPr>
        <p:spPr>
          <a:xfrm>
            <a:off x="2121286" y="460170"/>
            <a:ext cx="7687733" cy="132355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A09064"/>
                </a:solidFill>
                <a:latin typeface="Aharoni" panose="02010803020104030203" pitchFamily="2" charset="-79"/>
                <a:cs typeface="Aharoni" panose="02010803020104030203" pitchFamily="2" charset="-79"/>
              </a:rPr>
              <a:t>CSTAR Program Providers </a:t>
            </a:r>
          </a:p>
        </p:txBody>
      </p:sp>
      <p:sp>
        <p:nvSpPr>
          <p:cNvPr id="4" name="Content Placeholder 2">
            <a:extLst>
              <a:ext uri="{FF2B5EF4-FFF2-40B4-BE49-F238E27FC236}">
                <a16:creationId xmlns:a16="http://schemas.microsoft.com/office/drawing/2014/main" id="{DC0FE9EE-D0BA-506B-9D3E-7ED6C48616A1}"/>
              </a:ext>
            </a:extLst>
          </p:cNvPr>
          <p:cNvSpPr txBox="1">
            <a:spLocks/>
          </p:cNvSpPr>
          <p:nvPr/>
        </p:nvSpPr>
        <p:spPr>
          <a:xfrm>
            <a:off x="210147" y="1121949"/>
            <a:ext cx="8335433" cy="401525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FEFEFA"/>
                </a:solidFill>
                <a:cs typeface="Aharoni" panose="02010803020104030203" pitchFamily="2" charset="-79"/>
              </a:rPr>
              <a:t>There are currently 34 CSTAR providers in Missouri</a:t>
            </a:r>
          </a:p>
          <a:p>
            <a:pPr lvl="1"/>
            <a:r>
              <a:rPr lang="en-US" sz="2800" dirty="0">
                <a:solidFill>
                  <a:srgbClr val="FEFEFA"/>
                </a:solidFill>
                <a:cs typeface="Aharoni" panose="02010803020104030203" pitchFamily="2" charset="-79"/>
              </a:rPr>
              <a:t>13 providers operate in the Eastern Region </a:t>
            </a:r>
          </a:p>
          <a:p>
            <a:pPr lvl="1"/>
            <a:r>
              <a:rPr lang="en-US" sz="2800" dirty="0">
                <a:solidFill>
                  <a:srgbClr val="FEFEFA"/>
                </a:solidFill>
                <a:cs typeface="Aharoni" panose="02010803020104030203" pitchFamily="2" charset="-79"/>
              </a:rPr>
              <a:t>9 providers operate in the Southeastern Region </a:t>
            </a:r>
          </a:p>
          <a:p>
            <a:pPr lvl="1"/>
            <a:r>
              <a:rPr lang="en-US" sz="2800" dirty="0">
                <a:solidFill>
                  <a:srgbClr val="FEFEFA"/>
                </a:solidFill>
                <a:cs typeface="Aharoni" panose="02010803020104030203" pitchFamily="2" charset="-79"/>
              </a:rPr>
              <a:t>11 providers operate in the Southwestern Region </a:t>
            </a:r>
            <a:endParaRPr lang="en-US" sz="2800" dirty="0">
              <a:solidFill>
                <a:srgbClr val="FEFEFA"/>
              </a:solidFill>
            </a:endParaRPr>
          </a:p>
          <a:p>
            <a:pPr lvl="1"/>
            <a:r>
              <a:rPr lang="en-US" sz="2800" dirty="0">
                <a:solidFill>
                  <a:srgbClr val="FEFEFA"/>
                </a:solidFill>
              </a:rPr>
              <a:t>14 </a:t>
            </a:r>
            <a:r>
              <a:rPr lang="en-US" sz="2800" dirty="0">
                <a:solidFill>
                  <a:srgbClr val="FEFEFA"/>
                </a:solidFill>
                <a:cs typeface="Aharoni" panose="02010803020104030203" pitchFamily="2" charset="-79"/>
              </a:rPr>
              <a:t>providers operate in the Western Region </a:t>
            </a:r>
            <a:endParaRPr lang="en-US" sz="2800" dirty="0">
              <a:solidFill>
                <a:srgbClr val="FEFEFA"/>
              </a:solidFill>
            </a:endParaRPr>
          </a:p>
          <a:p>
            <a:endParaRPr lang="en-US" dirty="0">
              <a:solidFill>
                <a:srgbClr val="FEFEFA"/>
              </a:solidFill>
            </a:endParaRPr>
          </a:p>
          <a:p>
            <a:pPr marL="0" indent="0">
              <a:buFont typeface="Arial" panose="020B0604020202020204" pitchFamily="34" charset="0"/>
              <a:buNone/>
            </a:pPr>
            <a:endParaRPr lang="en-US" dirty="0">
              <a:solidFill>
                <a:srgbClr val="FEFEFA"/>
              </a:solidFill>
            </a:endParaRPr>
          </a:p>
        </p:txBody>
      </p:sp>
      <p:pic>
        <p:nvPicPr>
          <p:cNvPr id="8" name="Picture 7" descr="Blue text on a black background&#10;&#10;Description automatically generated">
            <a:extLst>
              <a:ext uri="{FF2B5EF4-FFF2-40B4-BE49-F238E27FC236}">
                <a16:creationId xmlns:a16="http://schemas.microsoft.com/office/drawing/2014/main" id="{02B0B4F1-F936-90E1-04CC-19946C2626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4932" y="5307817"/>
            <a:ext cx="4069480" cy="1130411"/>
          </a:xfrm>
          <a:prstGeom prst="rect">
            <a:avLst/>
          </a:prstGeom>
        </p:spPr>
      </p:pic>
      <p:pic>
        <p:nvPicPr>
          <p:cNvPr id="10" name="Picture 9" descr="A white text on a black background&#10;&#10;Description automatically generated">
            <a:extLst>
              <a:ext uri="{FF2B5EF4-FFF2-40B4-BE49-F238E27FC236}">
                <a16:creationId xmlns:a16="http://schemas.microsoft.com/office/drawing/2014/main" id="{BE44BBB2-0786-659A-C833-23FD8D6141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3816" y="3509812"/>
            <a:ext cx="5160017" cy="1204004"/>
          </a:xfrm>
          <a:prstGeom prst="rect">
            <a:avLst/>
          </a:prstGeom>
        </p:spPr>
      </p:pic>
      <p:pic>
        <p:nvPicPr>
          <p:cNvPr id="12" name="Picture 11" descr="A blue and black logo&#10;&#10;Description automatically generated">
            <a:extLst>
              <a:ext uri="{FF2B5EF4-FFF2-40B4-BE49-F238E27FC236}">
                <a16:creationId xmlns:a16="http://schemas.microsoft.com/office/drawing/2014/main" id="{CA53CB53-84A8-F89C-3B86-17FA1F26DD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02981" y="2983450"/>
            <a:ext cx="3138292" cy="1756968"/>
          </a:xfrm>
          <a:prstGeom prst="rect">
            <a:avLst/>
          </a:prstGeom>
        </p:spPr>
      </p:pic>
      <p:pic>
        <p:nvPicPr>
          <p:cNvPr id="14" name="Picture 13" descr="A logo with text on it&#10;&#10;Description automatically generated">
            <a:extLst>
              <a:ext uri="{FF2B5EF4-FFF2-40B4-BE49-F238E27FC236}">
                <a16:creationId xmlns:a16="http://schemas.microsoft.com/office/drawing/2014/main" id="{351B4181-938B-85A8-A27A-7197CFC8BBC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59087" y="4989113"/>
            <a:ext cx="3879519" cy="1619732"/>
          </a:xfrm>
          <a:prstGeom prst="rect">
            <a:avLst/>
          </a:prstGeom>
        </p:spPr>
      </p:pic>
      <p:pic>
        <p:nvPicPr>
          <p:cNvPr id="16" name="Graphic 15">
            <a:extLst>
              <a:ext uri="{FF2B5EF4-FFF2-40B4-BE49-F238E27FC236}">
                <a16:creationId xmlns:a16="http://schemas.microsoft.com/office/drawing/2014/main" id="{E3A2B858-B15A-8447-C0D4-0D04CC81F7C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55416" y="5065938"/>
            <a:ext cx="3557345" cy="1025386"/>
          </a:xfrm>
          <a:prstGeom prst="rect">
            <a:avLst/>
          </a:prstGeom>
        </p:spPr>
      </p:pic>
    </p:spTree>
    <p:extLst>
      <p:ext uri="{BB962C8B-B14F-4D97-AF65-F5344CB8AC3E}">
        <p14:creationId xmlns:p14="http://schemas.microsoft.com/office/powerpoint/2010/main" val="2238321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1D11A-A926-5156-FB46-D7B94D28FB10}"/>
              </a:ext>
            </a:extLst>
          </p:cNvPr>
          <p:cNvSpPr txBox="1">
            <a:spLocks/>
          </p:cNvSpPr>
          <p:nvPr/>
        </p:nvSpPr>
        <p:spPr>
          <a:xfrm>
            <a:off x="2142067" y="192157"/>
            <a:ext cx="10286809" cy="132355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A09064"/>
                </a:solidFill>
                <a:latin typeface="Aharoni" panose="02010803020104030203" pitchFamily="2" charset="-79"/>
                <a:cs typeface="Aharoni" panose="02010803020104030203" pitchFamily="2" charset="-79"/>
              </a:rPr>
              <a:t>ASAM Treatment Providers</a:t>
            </a:r>
          </a:p>
        </p:txBody>
      </p:sp>
      <p:sp>
        <p:nvSpPr>
          <p:cNvPr id="3" name="Content Placeholder 2">
            <a:extLst>
              <a:ext uri="{FF2B5EF4-FFF2-40B4-BE49-F238E27FC236}">
                <a16:creationId xmlns:a16="http://schemas.microsoft.com/office/drawing/2014/main" id="{B9577BC7-956C-E00B-CED9-9E7DF8ED2A4B}"/>
              </a:ext>
            </a:extLst>
          </p:cNvPr>
          <p:cNvSpPr txBox="1">
            <a:spLocks/>
          </p:cNvSpPr>
          <p:nvPr/>
        </p:nvSpPr>
        <p:spPr>
          <a:xfrm>
            <a:off x="303862" y="978461"/>
            <a:ext cx="10846738" cy="5266384"/>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solidFill>
                  <a:srgbClr val="FEFEFA"/>
                </a:solidFill>
                <a:cs typeface="Aharoni" panose="02010803020104030203" pitchFamily="2" charset="-79"/>
              </a:rPr>
              <a:t>Mental Health America: </a:t>
            </a:r>
            <a:r>
              <a:rPr lang="en-US" dirty="0">
                <a:solidFill>
                  <a:srgbClr val="FEFEFA"/>
                </a:solidFill>
                <a:ea typeface="Times New Roman" panose="02020603050405020304" pitchFamily="18" charset="0"/>
                <a:cs typeface="Aharoni" panose="02010803020104030203" pitchFamily="2" charset="-79"/>
              </a:rPr>
              <a:t>Housing is essential care for people with Mental Health and Substance Use Disorders </a:t>
            </a:r>
          </a:p>
          <a:p>
            <a:r>
              <a:rPr lang="en-US" sz="2200" dirty="0">
                <a:solidFill>
                  <a:srgbClr val="FEFEFA"/>
                </a:solidFill>
                <a:ea typeface="Times New Roman" panose="02020603050405020304" pitchFamily="18" charset="0"/>
                <a:cs typeface="Aharoni" panose="02010803020104030203" pitchFamily="2" charset="-79"/>
              </a:rPr>
              <a:t>Homelessness and mental disorders are not the same, but for the 20-25% of those who are both unhoused and ill the problems are compounding, confusing, and complex. There are some solutions:</a:t>
            </a:r>
          </a:p>
          <a:p>
            <a:pPr lvl="1"/>
            <a:r>
              <a:rPr lang="en-US" sz="2200" dirty="0">
                <a:solidFill>
                  <a:srgbClr val="FEFEFA"/>
                </a:solidFill>
                <a:ea typeface="Times New Roman" panose="02020603050405020304" pitchFamily="18" charset="0"/>
                <a:cs typeface="Aharoni" panose="02010803020104030203" pitchFamily="2" charset="-79"/>
              </a:rPr>
              <a:t>Housing First/Access to safe and reliable housing</a:t>
            </a:r>
          </a:p>
          <a:p>
            <a:pPr lvl="1"/>
            <a:r>
              <a:rPr lang="en-US" sz="2200" dirty="0">
                <a:solidFill>
                  <a:srgbClr val="FEFEFA"/>
                </a:solidFill>
                <a:ea typeface="Times New Roman" panose="02020603050405020304" pitchFamily="18" charset="0"/>
                <a:cs typeface="Aharoni" panose="02010803020104030203" pitchFamily="2" charset="-79"/>
              </a:rPr>
              <a:t>Mobile Outreach</a:t>
            </a:r>
          </a:p>
          <a:p>
            <a:pPr lvl="1"/>
            <a:r>
              <a:rPr lang="en-US" sz="2200" dirty="0">
                <a:solidFill>
                  <a:srgbClr val="FEFEFA"/>
                </a:solidFill>
                <a:ea typeface="Times New Roman" panose="02020603050405020304" pitchFamily="18" charset="0"/>
                <a:cs typeface="Aharoni" panose="02010803020104030203" pitchFamily="2" charset="-79"/>
              </a:rPr>
              <a:t>Wrap-Around Services</a:t>
            </a:r>
          </a:p>
          <a:p>
            <a:pPr lvl="1"/>
            <a:r>
              <a:rPr lang="en-US" sz="2200" dirty="0">
                <a:solidFill>
                  <a:srgbClr val="FEFEFA"/>
                </a:solidFill>
                <a:ea typeface="Times New Roman" panose="02020603050405020304" pitchFamily="18" charset="0"/>
                <a:cs typeface="Aharoni" panose="02010803020104030203" pitchFamily="2" charset="-79"/>
              </a:rPr>
              <a:t>Compassionate Communities with integrated care models</a:t>
            </a:r>
          </a:p>
          <a:p>
            <a:r>
              <a:rPr lang="en-US" sz="2600" dirty="0">
                <a:solidFill>
                  <a:srgbClr val="FEFEFA"/>
                </a:solidFill>
              </a:rPr>
              <a:t>MO treatment providers offer evidence-based mental health and substance use disorder treatment</a:t>
            </a:r>
          </a:p>
          <a:p>
            <a:r>
              <a:rPr lang="en-US" sz="2600" dirty="0">
                <a:solidFill>
                  <a:srgbClr val="FEFEFA"/>
                </a:solidFill>
              </a:rPr>
              <a:t>Follow standard of care/guidelines to assess, diagnose, and provide comprehensive care to individuals with mental health and or substance use disorders which is done via a standardized means of assessing. </a:t>
            </a:r>
          </a:p>
          <a:p>
            <a:endParaRPr lang="en-US" dirty="0">
              <a:solidFill>
                <a:srgbClr val="FEFEFA"/>
              </a:solidFill>
            </a:endParaRPr>
          </a:p>
          <a:p>
            <a:pPr marL="0" indent="0">
              <a:buFont typeface="Arial" panose="020B0604020202020204" pitchFamily="34" charset="0"/>
              <a:buNone/>
            </a:pPr>
            <a:endParaRPr lang="en-US" dirty="0">
              <a:solidFill>
                <a:srgbClr val="FEFEFA"/>
              </a:solidFill>
            </a:endParaRPr>
          </a:p>
        </p:txBody>
      </p:sp>
      <p:pic>
        <p:nvPicPr>
          <p:cNvPr id="4" name="Picture 3" descr="A blue and gold logo&#10;&#10;Description automatically generated">
            <a:extLst>
              <a:ext uri="{FF2B5EF4-FFF2-40B4-BE49-F238E27FC236}">
                <a16:creationId xmlns:a16="http://schemas.microsoft.com/office/drawing/2014/main" id="{8FFC3B34-3022-D243-A01D-715B704B5192}"/>
              </a:ext>
            </a:extLst>
          </p:cNvPr>
          <p:cNvPicPr>
            <a:picLocks noChangeAspect="1"/>
          </p:cNvPicPr>
          <p:nvPr/>
        </p:nvPicPr>
        <p:blipFill>
          <a:blip r:embed="rId2">
            <a:alphaModFix amt="50000"/>
            <a:lum bright="70000" contrast="-70000"/>
            <a:extLst>
              <a:ext uri="{28A0092B-C50C-407E-A947-70E740481C1C}">
                <a14:useLocalDpi xmlns:a14="http://schemas.microsoft.com/office/drawing/2010/main" val="0"/>
              </a:ext>
            </a:extLst>
          </a:blip>
          <a:stretch>
            <a:fillRect/>
          </a:stretch>
        </p:blipFill>
        <p:spPr>
          <a:xfrm>
            <a:off x="9330229" y="4233333"/>
            <a:ext cx="2770849" cy="2189312"/>
          </a:xfrm>
          <a:prstGeom prst="rect">
            <a:avLst/>
          </a:prstGeom>
        </p:spPr>
      </p:pic>
    </p:spTree>
    <p:extLst>
      <p:ext uri="{BB962C8B-B14F-4D97-AF65-F5344CB8AC3E}">
        <p14:creationId xmlns:p14="http://schemas.microsoft.com/office/powerpoint/2010/main" val="163968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7237BB8-52E0-8A53-52B7-2446F26B9858}"/>
              </a:ext>
            </a:extLst>
          </p:cNvPr>
          <p:cNvGraphicFramePr>
            <a:graphicFrameLocks noGrp="1"/>
          </p:cNvGraphicFramePr>
          <p:nvPr>
            <p:extLst>
              <p:ext uri="{D42A27DB-BD31-4B8C-83A1-F6EECF244321}">
                <p14:modId xmlns:p14="http://schemas.microsoft.com/office/powerpoint/2010/main" val="4180583633"/>
              </p:ext>
            </p:extLst>
          </p:nvPr>
        </p:nvGraphicFramePr>
        <p:xfrm>
          <a:off x="1810599" y="2167876"/>
          <a:ext cx="8805294" cy="4235006"/>
        </p:xfrm>
        <a:graphic>
          <a:graphicData uri="http://schemas.openxmlformats.org/drawingml/2006/table">
            <a:tbl>
              <a:tblPr firstRow="1" firstCol="1" bandRow="1">
                <a:tableStyleId>{00A15C55-8517-42AA-B614-E9B94910E393}</a:tableStyleId>
              </a:tblPr>
              <a:tblGrid>
                <a:gridCol w="2077448">
                  <a:extLst>
                    <a:ext uri="{9D8B030D-6E8A-4147-A177-3AD203B41FA5}">
                      <a16:colId xmlns:a16="http://schemas.microsoft.com/office/drawing/2014/main" val="362367870"/>
                    </a:ext>
                  </a:extLst>
                </a:gridCol>
                <a:gridCol w="6727846">
                  <a:extLst>
                    <a:ext uri="{9D8B030D-6E8A-4147-A177-3AD203B41FA5}">
                      <a16:colId xmlns:a16="http://schemas.microsoft.com/office/drawing/2014/main" val="2764050089"/>
                    </a:ext>
                  </a:extLst>
                </a:gridCol>
              </a:tblGrid>
              <a:tr h="265785">
                <a:tc>
                  <a:txBody>
                    <a:bodyPr/>
                    <a:lstStyle/>
                    <a:p>
                      <a:pPr marL="0" marR="0" algn="ctr">
                        <a:lnSpc>
                          <a:spcPct val="115000"/>
                        </a:lnSpc>
                        <a:spcBef>
                          <a:spcPts val="0"/>
                        </a:spcBef>
                        <a:spcAft>
                          <a:spcPts val="0"/>
                        </a:spcAft>
                      </a:pPr>
                      <a:r>
                        <a:rPr lang="en-US" sz="1800" dirty="0">
                          <a:effectLst/>
                        </a:rPr>
                        <a:t>Level of Care</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800" dirty="0">
                          <a:effectLst/>
                        </a:rPr>
                        <a:t>Description </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2793448623"/>
                  </a:ext>
                </a:extLst>
              </a:tr>
              <a:tr h="235173">
                <a:tc>
                  <a:txBody>
                    <a:bodyPr/>
                    <a:lstStyle/>
                    <a:p>
                      <a:pPr marL="0" marR="0" algn="r">
                        <a:lnSpc>
                          <a:spcPct val="115000"/>
                        </a:lnSpc>
                        <a:spcBef>
                          <a:spcPts val="0"/>
                        </a:spcBef>
                        <a:spcAft>
                          <a:spcPts val="0"/>
                        </a:spcAft>
                      </a:pPr>
                      <a:r>
                        <a:rPr lang="en-US" sz="1600" dirty="0">
                          <a:effectLst/>
                        </a:rPr>
                        <a:t>Level 0.5 </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n-US" sz="1600" dirty="0">
                          <a:effectLst/>
                        </a:rPr>
                        <a:t>Early intervention</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3716398570"/>
                  </a:ext>
                </a:extLst>
              </a:tr>
              <a:tr h="235173">
                <a:tc>
                  <a:txBody>
                    <a:bodyPr/>
                    <a:lstStyle/>
                    <a:p>
                      <a:pPr marL="0" marR="0" algn="r">
                        <a:lnSpc>
                          <a:spcPct val="115000"/>
                        </a:lnSpc>
                        <a:spcBef>
                          <a:spcPts val="0"/>
                        </a:spcBef>
                        <a:spcAft>
                          <a:spcPts val="0"/>
                        </a:spcAft>
                      </a:pPr>
                      <a:r>
                        <a:rPr lang="en-US" sz="1600">
                          <a:effectLst/>
                        </a:rPr>
                        <a:t>Level 1 </a:t>
                      </a:r>
                      <a:endParaRPr lang="en-US" sz="18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n-US" sz="1600" dirty="0">
                          <a:effectLst/>
                        </a:rPr>
                        <a:t>Outpatient services</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548048240"/>
                  </a:ext>
                </a:extLst>
              </a:tr>
              <a:tr h="235173">
                <a:tc>
                  <a:txBody>
                    <a:bodyPr/>
                    <a:lstStyle/>
                    <a:p>
                      <a:pPr marL="0" marR="0" algn="r">
                        <a:lnSpc>
                          <a:spcPct val="115000"/>
                        </a:lnSpc>
                        <a:spcBef>
                          <a:spcPts val="0"/>
                        </a:spcBef>
                        <a:spcAft>
                          <a:spcPts val="0"/>
                        </a:spcAft>
                      </a:pPr>
                      <a:r>
                        <a:rPr lang="en-US" sz="1600" dirty="0">
                          <a:effectLst/>
                        </a:rPr>
                        <a:t>Level 1 </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n-US" sz="1600" dirty="0">
                          <a:effectLst/>
                        </a:rPr>
                        <a:t>Opioid treatment services (OTP) </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985177673"/>
                  </a:ext>
                </a:extLst>
              </a:tr>
              <a:tr h="235173">
                <a:tc>
                  <a:txBody>
                    <a:bodyPr/>
                    <a:lstStyle/>
                    <a:p>
                      <a:pPr marL="0" marR="0" algn="r">
                        <a:lnSpc>
                          <a:spcPct val="115000"/>
                        </a:lnSpc>
                        <a:spcBef>
                          <a:spcPts val="0"/>
                        </a:spcBef>
                        <a:spcAft>
                          <a:spcPts val="0"/>
                        </a:spcAft>
                      </a:pPr>
                      <a:r>
                        <a:rPr lang="en-US" sz="1600">
                          <a:effectLst/>
                        </a:rPr>
                        <a:t>Level 1-WM </a:t>
                      </a:r>
                      <a:endParaRPr lang="en-US" sz="18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n-US" sz="1600" dirty="0">
                          <a:effectLst/>
                        </a:rPr>
                        <a:t>Ambulatory withdrawal management without extended on-site monitoring</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1487829267"/>
                  </a:ext>
                </a:extLst>
              </a:tr>
              <a:tr h="235173">
                <a:tc>
                  <a:txBody>
                    <a:bodyPr/>
                    <a:lstStyle/>
                    <a:p>
                      <a:pPr marL="0" marR="0" algn="r">
                        <a:lnSpc>
                          <a:spcPct val="115000"/>
                        </a:lnSpc>
                        <a:spcBef>
                          <a:spcPts val="0"/>
                        </a:spcBef>
                        <a:spcAft>
                          <a:spcPts val="0"/>
                        </a:spcAft>
                      </a:pPr>
                      <a:r>
                        <a:rPr lang="en-US" sz="1600">
                          <a:effectLst/>
                        </a:rPr>
                        <a:t>Level 2.1</a:t>
                      </a:r>
                      <a:endParaRPr lang="en-US" sz="18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n-US" sz="1600" dirty="0">
                          <a:effectLst/>
                        </a:rPr>
                        <a:t>Intensive outpatient services</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257310541"/>
                  </a:ext>
                </a:extLst>
              </a:tr>
              <a:tr h="235173">
                <a:tc>
                  <a:txBody>
                    <a:bodyPr/>
                    <a:lstStyle/>
                    <a:p>
                      <a:pPr marL="0" marR="0" algn="r">
                        <a:lnSpc>
                          <a:spcPct val="115000"/>
                        </a:lnSpc>
                        <a:spcBef>
                          <a:spcPts val="0"/>
                        </a:spcBef>
                        <a:spcAft>
                          <a:spcPts val="0"/>
                        </a:spcAft>
                      </a:pPr>
                      <a:r>
                        <a:rPr lang="en-US" sz="1600" dirty="0">
                          <a:effectLst/>
                        </a:rPr>
                        <a:t>Level 2-WM </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n-US" sz="1600" dirty="0">
                          <a:effectLst/>
                        </a:rPr>
                        <a:t>Ambulatory withdrawal management without extended on-site monitoring</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2445764400"/>
                  </a:ext>
                </a:extLst>
              </a:tr>
              <a:tr h="235173">
                <a:tc>
                  <a:txBody>
                    <a:bodyPr/>
                    <a:lstStyle/>
                    <a:p>
                      <a:pPr marL="0" marR="0" algn="r">
                        <a:lnSpc>
                          <a:spcPct val="115000"/>
                        </a:lnSpc>
                        <a:spcBef>
                          <a:spcPts val="0"/>
                        </a:spcBef>
                        <a:spcAft>
                          <a:spcPts val="0"/>
                        </a:spcAft>
                      </a:pPr>
                      <a:r>
                        <a:rPr lang="en-US" sz="1600">
                          <a:effectLst/>
                        </a:rPr>
                        <a:t>Level 2-WM-EM </a:t>
                      </a:r>
                      <a:endParaRPr lang="en-US" sz="18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n-US" sz="1600" dirty="0">
                          <a:effectLst/>
                        </a:rPr>
                        <a:t>Ambulatory withdrawal management with extended on-site monitoring</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75177362"/>
                  </a:ext>
                </a:extLst>
              </a:tr>
              <a:tr h="235173">
                <a:tc>
                  <a:txBody>
                    <a:bodyPr/>
                    <a:lstStyle/>
                    <a:p>
                      <a:pPr marL="0" marR="0" algn="r">
                        <a:lnSpc>
                          <a:spcPct val="115000"/>
                        </a:lnSpc>
                        <a:spcBef>
                          <a:spcPts val="0"/>
                        </a:spcBef>
                        <a:spcAft>
                          <a:spcPts val="0"/>
                        </a:spcAft>
                      </a:pPr>
                      <a:r>
                        <a:rPr lang="en-US" sz="1600" dirty="0">
                          <a:effectLst/>
                        </a:rPr>
                        <a:t>Level 2.5 </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n-US" sz="1600" dirty="0">
                          <a:effectLst/>
                        </a:rPr>
                        <a:t>Partial hospitalization services</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3925363979"/>
                  </a:ext>
                </a:extLst>
              </a:tr>
              <a:tr h="235173">
                <a:tc>
                  <a:txBody>
                    <a:bodyPr/>
                    <a:lstStyle/>
                    <a:p>
                      <a:pPr marL="0" marR="0" algn="r">
                        <a:lnSpc>
                          <a:spcPct val="115000"/>
                        </a:lnSpc>
                        <a:spcBef>
                          <a:spcPts val="0"/>
                        </a:spcBef>
                        <a:spcAft>
                          <a:spcPts val="0"/>
                        </a:spcAft>
                      </a:pPr>
                      <a:r>
                        <a:rPr lang="en-US" sz="1600">
                          <a:effectLst/>
                        </a:rPr>
                        <a:t>Level 3.1 </a:t>
                      </a:r>
                      <a:endParaRPr lang="en-US" sz="18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n-US" sz="1600" dirty="0">
                          <a:effectLst/>
                        </a:rPr>
                        <a:t>Clinically managed low intensity residential services</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2747498199"/>
                  </a:ext>
                </a:extLst>
              </a:tr>
              <a:tr h="227444">
                <a:tc>
                  <a:txBody>
                    <a:bodyPr/>
                    <a:lstStyle/>
                    <a:p>
                      <a:pPr marL="0" marR="0" algn="r">
                        <a:lnSpc>
                          <a:spcPct val="115000"/>
                        </a:lnSpc>
                        <a:spcBef>
                          <a:spcPts val="0"/>
                        </a:spcBef>
                        <a:spcAft>
                          <a:spcPts val="0"/>
                        </a:spcAft>
                      </a:pPr>
                      <a:r>
                        <a:rPr lang="en-US" sz="1600" dirty="0">
                          <a:effectLst/>
                        </a:rPr>
                        <a:t>Level 3.2-WM </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n-US" sz="1600" dirty="0">
                          <a:effectLst/>
                        </a:rPr>
                        <a:t>Clinically managed residential withdrawal management</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2108657620"/>
                  </a:ext>
                </a:extLst>
              </a:tr>
              <a:tr h="235173">
                <a:tc>
                  <a:txBody>
                    <a:bodyPr/>
                    <a:lstStyle/>
                    <a:p>
                      <a:pPr marL="0" marR="0" algn="r">
                        <a:lnSpc>
                          <a:spcPct val="115000"/>
                        </a:lnSpc>
                        <a:spcBef>
                          <a:spcPts val="0"/>
                        </a:spcBef>
                        <a:spcAft>
                          <a:spcPts val="0"/>
                        </a:spcAft>
                      </a:pPr>
                      <a:r>
                        <a:rPr lang="en-US" sz="1600" dirty="0">
                          <a:effectLst/>
                        </a:rPr>
                        <a:t>Level 3.3 </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n-US" sz="1600" dirty="0">
                          <a:effectLst/>
                        </a:rPr>
                        <a:t>Clinically managed population specific high intensity residential services</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1737978710"/>
                  </a:ext>
                </a:extLst>
              </a:tr>
              <a:tr h="235173">
                <a:tc>
                  <a:txBody>
                    <a:bodyPr/>
                    <a:lstStyle/>
                    <a:p>
                      <a:pPr marL="0" marR="0" algn="r">
                        <a:lnSpc>
                          <a:spcPct val="115000"/>
                        </a:lnSpc>
                        <a:spcBef>
                          <a:spcPts val="0"/>
                        </a:spcBef>
                        <a:spcAft>
                          <a:spcPts val="0"/>
                        </a:spcAft>
                      </a:pPr>
                      <a:r>
                        <a:rPr lang="en-US" sz="1600" dirty="0">
                          <a:effectLst/>
                        </a:rPr>
                        <a:t>Level 3.5 </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n-US" sz="1600" dirty="0">
                          <a:effectLst/>
                        </a:rPr>
                        <a:t>Clinically managed high intensity residential services</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1172599573"/>
                  </a:ext>
                </a:extLst>
              </a:tr>
              <a:tr h="235173">
                <a:tc>
                  <a:txBody>
                    <a:bodyPr/>
                    <a:lstStyle/>
                    <a:p>
                      <a:pPr marL="0" marR="0" algn="r">
                        <a:lnSpc>
                          <a:spcPct val="115000"/>
                        </a:lnSpc>
                        <a:spcBef>
                          <a:spcPts val="0"/>
                        </a:spcBef>
                        <a:spcAft>
                          <a:spcPts val="0"/>
                        </a:spcAft>
                      </a:pPr>
                      <a:r>
                        <a:rPr lang="en-US" sz="1600" dirty="0">
                          <a:effectLst/>
                        </a:rPr>
                        <a:t>Level 3.5 </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n-US" sz="1600" dirty="0">
                          <a:effectLst/>
                        </a:rPr>
                        <a:t>Clinically managed high intensity residential services (women and children)</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2846783462"/>
                  </a:ext>
                </a:extLst>
              </a:tr>
              <a:tr h="235173">
                <a:tc>
                  <a:txBody>
                    <a:bodyPr/>
                    <a:lstStyle/>
                    <a:p>
                      <a:pPr marL="0" marR="0" algn="r">
                        <a:lnSpc>
                          <a:spcPct val="115000"/>
                        </a:lnSpc>
                        <a:spcBef>
                          <a:spcPts val="0"/>
                        </a:spcBef>
                        <a:spcAft>
                          <a:spcPts val="0"/>
                        </a:spcAft>
                      </a:pPr>
                      <a:r>
                        <a:rPr lang="en-US" sz="1600" dirty="0">
                          <a:effectLst/>
                        </a:rPr>
                        <a:t>Level 3.7</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n-US" sz="1600" dirty="0">
                          <a:effectLst/>
                        </a:rPr>
                        <a:t>Medically monitored intensive inpatient services</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3678703758"/>
                  </a:ext>
                </a:extLst>
              </a:tr>
              <a:tr h="235173">
                <a:tc>
                  <a:txBody>
                    <a:bodyPr/>
                    <a:lstStyle/>
                    <a:p>
                      <a:pPr marL="0" marR="0" algn="r">
                        <a:lnSpc>
                          <a:spcPct val="115000"/>
                        </a:lnSpc>
                        <a:spcBef>
                          <a:spcPts val="0"/>
                        </a:spcBef>
                        <a:spcAft>
                          <a:spcPts val="0"/>
                        </a:spcAft>
                      </a:pPr>
                      <a:r>
                        <a:rPr lang="en-US" sz="1600" dirty="0">
                          <a:effectLst/>
                        </a:rPr>
                        <a:t>Level 3.7-WM</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n-US" sz="1600" dirty="0">
                          <a:effectLst/>
                        </a:rPr>
                        <a:t>Medically monitored inpatient withdrawal management </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1677594611"/>
                  </a:ext>
                </a:extLst>
              </a:tr>
            </a:tbl>
          </a:graphicData>
        </a:graphic>
      </p:graphicFrame>
      <p:sp>
        <p:nvSpPr>
          <p:cNvPr id="3" name="Rectangle 1">
            <a:extLst>
              <a:ext uri="{FF2B5EF4-FFF2-40B4-BE49-F238E27FC236}">
                <a16:creationId xmlns:a16="http://schemas.microsoft.com/office/drawing/2014/main" id="{89F909A0-B08F-4A9E-05B6-D8D57D0FECFA}"/>
              </a:ext>
            </a:extLst>
          </p:cNvPr>
          <p:cNvSpPr>
            <a:spLocks noChangeArrowheads="1"/>
          </p:cNvSpPr>
          <p:nvPr/>
        </p:nvSpPr>
        <p:spPr bwMode="auto">
          <a:xfrm>
            <a:off x="431859" y="962379"/>
            <a:ext cx="11352703"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bg1"/>
                </a:solidFill>
                <a:effectLst/>
                <a:latin typeface="Tahoma" panose="020B0604030504040204" pitchFamily="34" charset="0"/>
                <a:ea typeface="Times New Roman" panose="02020603050405020304" pitchFamily="18" charset="0"/>
                <a:cs typeface="Tahoma" panose="020B0604030504040204" pitchFamily="34" charset="0"/>
              </a:rPr>
              <a:t>Effective July 1, 2022, CSTAR services were approved by the Centers for Medicare and Medicaid Services (CMS) to be provided in accordance with the American Society of Addiction Medicine (ASAM) Criteria. The following ASAM levels of care are covered under the MO HealthNet program. Service definitions, staffing, assessment, treatment planning, and other requirements for each level of care are included in this manual.</a:t>
            </a:r>
            <a:endParaRPr kumimoji="0" lang="en-US" altLang="en-US" sz="2800" b="0" i="0" u="none" strike="noStrike" cap="none" normalizeH="0" baseline="0" dirty="0">
              <a:ln>
                <a:noFill/>
              </a:ln>
              <a:solidFill>
                <a:schemeClr val="bg1"/>
              </a:solidFill>
              <a:effectLst/>
              <a:latin typeface="Arial" panose="020B0604020202020204" pitchFamily="34" charset="0"/>
            </a:endParaRPr>
          </a:p>
        </p:txBody>
      </p:sp>
      <p:sp>
        <p:nvSpPr>
          <p:cNvPr id="4" name="Title 1">
            <a:extLst>
              <a:ext uri="{FF2B5EF4-FFF2-40B4-BE49-F238E27FC236}">
                <a16:creationId xmlns:a16="http://schemas.microsoft.com/office/drawing/2014/main" id="{C08F405A-6327-4D0F-184B-1EFA895E8CC0}"/>
              </a:ext>
            </a:extLst>
          </p:cNvPr>
          <p:cNvSpPr txBox="1">
            <a:spLocks/>
          </p:cNvSpPr>
          <p:nvPr/>
        </p:nvSpPr>
        <p:spPr>
          <a:xfrm>
            <a:off x="3131588" y="177430"/>
            <a:ext cx="10286809" cy="132355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A09064"/>
                </a:solidFill>
                <a:latin typeface="Aharoni" panose="02010803020104030203" pitchFamily="2" charset="-79"/>
                <a:cs typeface="Aharoni" panose="02010803020104030203" pitchFamily="2" charset="-79"/>
              </a:rPr>
              <a:t>ASAM Levels of Care</a:t>
            </a:r>
          </a:p>
        </p:txBody>
      </p:sp>
    </p:spTree>
    <p:extLst>
      <p:ext uri="{BB962C8B-B14F-4D97-AF65-F5344CB8AC3E}">
        <p14:creationId xmlns:p14="http://schemas.microsoft.com/office/powerpoint/2010/main" val="908464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09654-9BC6-AA0D-84F6-FF80AAF69C31}"/>
              </a:ext>
            </a:extLst>
          </p:cNvPr>
          <p:cNvSpPr txBox="1">
            <a:spLocks/>
          </p:cNvSpPr>
          <p:nvPr/>
        </p:nvSpPr>
        <p:spPr>
          <a:xfrm>
            <a:off x="657225" y="222250"/>
            <a:ext cx="112395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A09064"/>
                </a:solidFill>
                <a:latin typeface="Aharoni" panose="02010803020104030203" pitchFamily="2" charset="-79"/>
                <a:ea typeface="Calibri" panose="020F0502020204030204" pitchFamily="34" charset="0"/>
                <a:cs typeface="Aharoni" panose="02010803020104030203" pitchFamily="2" charset="-79"/>
              </a:rPr>
              <a:t>The Six Dimensions of the ASAM Criteria </a:t>
            </a:r>
            <a:endParaRPr lang="en-US" dirty="0">
              <a:solidFill>
                <a:srgbClr val="A09064"/>
              </a:solidFill>
              <a:latin typeface="Aharoni" panose="02010803020104030203" pitchFamily="2" charset="-79"/>
              <a:cs typeface="Aharoni" panose="02010803020104030203" pitchFamily="2" charset="-79"/>
            </a:endParaRPr>
          </a:p>
        </p:txBody>
      </p:sp>
      <p:graphicFrame>
        <p:nvGraphicFramePr>
          <p:cNvPr id="5" name="Diagram 4">
            <a:extLst>
              <a:ext uri="{FF2B5EF4-FFF2-40B4-BE49-F238E27FC236}">
                <a16:creationId xmlns:a16="http://schemas.microsoft.com/office/drawing/2014/main" id="{C410846E-C042-5140-88FE-E047BDAF4C64}"/>
              </a:ext>
            </a:extLst>
          </p:cNvPr>
          <p:cNvGraphicFramePr/>
          <p:nvPr>
            <p:extLst>
              <p:ext uri="{D42A27DB-BD31-4B8C-83A1-F6EECF244321}">
                <p14:modId xmlns:p14="http://schemas.microsoft.com/office/powerpoint/2010/main" val="1465287068"/>
              </p:ext>
            </p:extLst>
          </p:nvPr>
        </p:nvGraphicFramePr>
        <p:xfrm>
          <a:off x="1085849" y="1190625"/>
          <a:ext cx="10020301" cy="51191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466620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1264</TotalTime>
  <Words>1796</Words>
  <Application>Microsoft Office PowerPoint</Application>
  <PresentationFormat>Widescreen</PresentationFormat>
  <Paragraphs>176</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Aharoni</vt:lpstr>
      <vt:lpstr>Arial</vt:lpstr>
      <vt:lpstr>Calibri</vt:lpstr>
      <vt:lpstr>Calibri Light</vt:lpstr>
      <vt:lpstr>Tahoma</vt:lpstr>
      <vt:lpstr>Times New Roman</vt:lpstr>
      <vt:lpstr>Office Theme</vt:lpstr>
      <vt:lpstr>Collaboration in Mental Health and Substance Use  Disorder Treatment</vt:lpstr>
      <vt:lpstr>PowerPoint Presentation</vt:lpstr>
      <vt:lpstr>PowerPoint Presentation</vt:lpstr>
      <vt:lpstr>Collaboration and Overlap</vt:lpstr>
      <vt:lpstr>Call to Action</vt:lpstr>
      <vt:lpstr>PowerPoint Presentation</vt:lpstr>
      <vt:lpstr>PowerPoint Presentation</vt:lpstr>
      <vt:lpstr>PowerPoint Presentation</vt:lpstr>
      <vt:lpstr>PowerPoint Presentation</vt:lpstr>
      <vt:lpstr>PowerPoint Presentation</vt:lpstr>
      <vt:lpstr>PowerPoint Presentation</vt:lpstr>
      <vt:lpstr>Access Sites  Access Sites exist to advocate for clients and assist them with accessing resources and services to assist them in their recovery.   </vt:lpstr>
      <vt:lpstr>Recovery Support Providers</vt:lpstr>
      <vt:lpstr>PowerPoint Presentation</vt:lpstr>
      <vt:lpstr>PowerPoint Presentation</vt:lpstr>
      <vt:lpstr>PowerPoint Presentation</vt:lpstr>
      <vt:lpstr>Challenges and Opportunities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Overlapping Roles of Recovery Housing and ASAM Treatment Providers</dc:title>
  <dc:creator>Hannah Nutt</dc:creator>
  <cp:lastModifiedBy>Hannah Nutt</cp:lastModifiedBy>
  <cp:revision>12</cp:revision>
  <dcterms:created xsi:type="dcterms:W3CDTF">2023-11-06T15:49:10Z</dcterms:created>
  <dcterms:modified xsi:type="dcterms:W3CDTF">2024-03-04T18:33:40Z</dcterms:modified>
</cp:coreProperties>
</file>